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3" r:id="rId5"/>
    <p:sldId id="264" r:id="rId6"/>
    <p:sldId id="262" r:id="rId7"/>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EBC"/>
    <a:srgbClr val="21211F"/>
    <a:srgbClr val="8593DA"/>
    <a:srgbClr val="002060"/>
    <a:srgbClr val="455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2" d="100"/>
          <a:sy n="102" d="100"/>
        </p:scale>
        <p:origin x="58" y="-10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B1B0DF-37DA-48F5-8A95-36DCA685B557}"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124316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B1B0DF-37DA-48F5-8A95-36DCA685B557}"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124210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B1B0DF-37DA-48F5-8A95-36DCA685B557}"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10486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B1B0DF-37DA-48F5-8A95-36DCA685B557}"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43960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1B0DF-37DA-48F5-8A95-36DCA685B557}"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179216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B1B0DF-37DA-48F5-8A95-36DCA685B557}"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291147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B1B0DF-37DA-48F5-8A95-36DCA685B557}"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122592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B1B0DF-37DA-48F5-8A95-36DCA685B557}"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83587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1B0DF-37DA-48F5-8A95-36DCA685B557}"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115913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FB1B0DF-37DA-48F5-8A95-36DCA685B557}"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94725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FB1B0DF-37DA-48F5-8A95-36DCA685B557}"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B0B93-F87D-4BA1-802B-3227C19504CF}" type="slidenum">
              <a:rPr lang="en-US" smtClean="0"/>
              <a:t>‹#›</a:t>
            </a:fld>
            <a:endParaRPr lang="en-US"/>
          </a:p>
        </p:txBody>
      </p:sp>
    </p:spTree>
    <p:extLst>
      <p:ext uri="{BB962C8B-B14F-4D97-AF65-F5344CB8AC3E}">
        <p14:creationId xmlns:p14="http://schemas.microsoft.com/office/powerpoint/2010/main" val="108923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FB1B0DF-37DA-48F5-8A95-36DCA685B557}" type="datetimeFigureOut">
              <a:rPr lang="en-US" smtClean="0"/>
              <a:t>2/2/2022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F5B0B93-F87D-4BA1-802B-3227C19504CF}" type="slidenum">
              <a:rPr lang="en-US" smtClean="0"/>
              <a:t>‹#›</a:t>
            </a:fld>
            <a:endParaRPr lang="en-US"/>
          </a:p>
        </p:txBody>
      </p:sp>
    </p:spTree>
    <p:extLst>
      <p:ext uri="{BB962C8B-B14F-4D97-AF65-F5344CB8AC3E}">
        <p14:creationId xmlns:p14="http://schemas.microsoft.com/office/powerpoint/2010/main" val="1179943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hyperlink" Target="https://www.hearthavens.org/"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root-cellar.org/" TargetMode="External"/><Relationship Id="rId4" Type="http://schemas.openxmlformats.org/officeDocument/2006/relationships/image" Target="../media/image5.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office@beulahumc.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78849B-95A6-4386-AF3E-FDBE0EF3CF1D}"/>
              </a:ext>
            </a:extLst>
          </p:cNvPr>
          <p:cNvGrpSpPr/>
          <p:nvPr/>
        </p:nvGrpSpPr>
        <p:grpSpPr>
          <a:xfrm>
            <a:off x="327660" y="214080"/>
            <a:ext cx="7238998" cy="1857766"/>
            <a:chOff x="333828" y="239911"/>
            <a:chExt cx="7238998" cy="1857766"/>
          </a:xfrm>
        </p:grpSpPr>
        <p:pic>
          <p:nvPicPr>
            <p:cNvPr id="4" name="Picture 3" descr="Logo&#10;&#10;Description automatically generated">
              <a:extLst>
                <a:ext uri="{FF2B5EF4-FFF2-40B4-BE49-F238E27FC236}">
                  <a16:creationId xmlns:a16="http://schemas.microsoft.com/office/drawing/2014/main" id="{25DE1C75-2C69-40A8-B0C3-88BB5FEA3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402" y="239911"/>
              <a:ext cx="4991932" cy="1684777"/>
            </a:xfrm>
            <a:prstGeom prst="rect">
              <a:avLst/>
            </a:prstGeom>
          </p:spPr>
        </p:pic>
        <p:sp>
          <p:nvSpPr>
            <p:cNvPr id="5" name="Rectangle 4">
              <a:extLst>
                <a:ext uri="{FF2B5EF4-FFF2-40B4-BE49-F238E27FC236}">
                  <a16:creationId xmlns:a16="http://schemas.microsoft.com/office/drawing/2014/main" id="{95D24B30-5AA3-4FF2-91D8-06FF8B23DD05}"/>
                </a:ext>
              </a:extLst>
            </p:cNvPr>
            <p:cNvSpPr/>
            <p:nvPr/>
          </p:nvSpPr>
          <p:spPr>
            <a:xfrm rot="5400000">
              <a:off x="3949990" y="-1526103"/>
              <a:ext cx="296959" cy="6948712"/>
            </a:xfrm>
            <a:prstGeom prst="rect">
              <a:avLst/>
            </a:prstGeom>
            <a:solidFill>
              <a:srgbClr val="8593D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spc="300" dirty="0">
                  <a:latin typeface="Amasis MT Pro Light" panose="02040304050005020304" pitchFamily="18" charset="0"/>
                </a:rPr>
                <a:t>Transforming Lives As We Seek, Share, And Serve God.</a:t>
              </a:r>
            </a:p>
          </p:txBody>
        </p:sp>
        <p:sp>
          <p:nvSpPr>
            <p:cNvPr id="2" name="Rectangle 1">
              <a:extLst>
                <a:ext uri="{FF2B5EF4-FFF2-40B4-BE49-F238E27FC236}">
                  <a16:creationId xmlns:a16="http://schemas.microsoft.com/office/drawing/2014/main" id="{04005A79-9A42-4E3F-820F-9A3560C65F5E}"/>
                </a:ext>
              </a:extLst>
            </p:cNvPr>
            <p:cNvSpPr/>
            <p:nvPr/>
          </p:nvSpPr>
          <p:spPr>
            <a:xfrm>
              <a:off x="333829" y="323011"/>
              <a:ext cx="290286" cy="1767046"/>
            </a:xfrm>
            <a:prstGeom prst="rect">
              <a:avLst/>
            </a:prstGeom>
            <a:solidFill>
              <a:srgbClr val="455CC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latin typeface="Avenir Next LT Pro Demi" panose="020B0704020202020204" pitchFamily="34" charset="0"/>
                </a:rPr>
                <a:t>     </a:t>
              </a:r>
              <a:r>
                <a:rPr lang="en-US" sz="1200" dirty="0">
                  <a:latin typeface="Avenir Next LT Pro Demi" panose="020B0704020202020204" pitchFamily="34" charset="0"/>
                </a:rPr>
                <a:t>FEBRUARY 2022</a:t>
              </a:r>
              <a:endParaRPr lang="en-US" sz="1500" dirty="0">
                <a:latin typeface="Avenir Next LT Pro Demi" panose="020B0704020202020204" pitchFamily="34" charset="0"/>
              </a:endParaRPr>
            </a:p>
          </p:txBody>
        </p:sp>
        <p:sp>
          <p:nvSpPr>
            <p:cNvPr id="6" name="Isosceles Triangle 5">
              <a:extLst>
                <a:ext uri="{FF2B5EF4-FFF2-40B4-BE49-F238E27FC236}">
                  <a16:creationId xmlns:a16="http://schemas.microsoft.com/office/drawing/2014/main" id="{C1E411EA-3AEE-479B-8E76-620C041109DD}"/>
                </a:ext>
              </a:extLst>
            </p:cNvPr>
            <p:cNvSpPr/>
            <p:nvPr/>
          </p:nvSpPr>
          <p:spPr>
            <a:xfrm>
              <a:off x="333828" y="1807390"/>
              <a:ext cx="290288" cy="290287"/>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9DAAD54E-B476-4599-BB31-983E708A920B}"/>
              </a:ext>
            </a:extLst>
          </p:cNvPr>
          <p:cNvSpPr/>
          <p:nvPr/>
        </p:nvSpPr>
        <p:spPr>
          <a:xfrm>
            <a:off x="136797" y="4678978"/>
            <a:ext cx="2170974" cy="5165338"/>
          </a:xfrm>
          <a:prstGeom prst="rect">
            <a:avLst/>
          </a:prstGeom>
          <a:solidFill>
            <a:srgbClr val="455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261F911-D1A7-44C0-B3EB-54C545B7FF3C}"/>
              </a:ext>
            </a:extLst>
          </p:cNvPr>
          <p:cNvSpPr txBox="1"/>
          <p:nvPr/>
        </p:nvSpPr>
        <p:spPr>
          <a:xfrm>
            <a:off x="136554" y="4886334"/>
            <a:ext cx="2171215" cy="307777"/>
          </a:xfrm>
          <a:prstGeom prst="rect">
            <a:avLst/>
          </a:prstGeom>
          <a:noFill/>
        </p:spPr>
        <p:txBody>
          <a:bodyPr wrap="square" lIns="0" tIns="0" rIns="0" bIns="0" rtlCol="0">
            <a:noAutofit/>
          </a:bodyPr>
          <a:lstStyle/>
          <a:p>
            <a:pPr>
              <a:lnSpc>
                <a:spcPct val="75000"/>
              </a:lnSpc>
            </a:pPr>
            <a:r>
              <a:rPr lang="en-US" sz="1400" dirty="0">
                <a:solidFill>
                  <a:schemeClr val="bg1"/>
                </a:solidFill>
                <a:latin typeface="Amasis MT Pro Medium" panose="02040604050005020304" pitchFamily="18" charset="0"/>
              </a:rPr>
              <a:t>  </a:t>
            </a:r>
            <a:r>
              <a:rPr lang="en-US" dirty="0">
                <a:solidFill>
                  <a:schemeClr val="bg1"/>
                </a:solidFill>
                <a:latin typeface="Amasis MT Pro Medium" panose="02040604050005020304" pitchFamily="18" charset="0"/>
              </a:rPr>
              <a:t>THIS MONTH’S </a:t>
            </a:r>
          </a:p>
          <a:p>
            <a:pPr>
              <a:lnSpc>
                <a:spcPct val="75000"/>
              </a:lnSpc>
            </a:pPr>
            <a:r>
              <a:rPr lang="en-US" dirty="0">
                <a:solidFill>
                  <a:schemeClr val="bg1"/>
                </a:solidFill>
                <a:latin typeface="Amasis MT Pro Medium" panose="02040604050005020304" pitchFamily="18" charset="0"/>
              </a:rPr>
              <a:t>  THEME</a:t>
            </a:r>
          </a:p>
          <a:p>
            <a:r>
              <a:rPr lang="en-US" sz="1200" dirty="0">
                <a:solidFill>
                  <a:schemeClr val="bg1"/>
                </a:solidFill>
              </a:rPr>
              <a:t>    </a:t>
            </a:r>
            <a:r>
              <a:rPr lang="en-US" sz="1400" dirty="0">
                <a:solidFill>
                  <a:schemeClr val="bg1"/>
                </a:solidFill>
              </a:rPr>
              <a:t>Expressions of Love</a:t>
            </a:r>
          </a:p>
        </p:txBody>
      </p:sp>
      <p:grpSp>
        <p:nvGrpSpPr>
          <p:cNvPr id="15" name="Group 14">
            <a:extLst>
              <a:ext uri="{FF2B5EF4-FFF2-40B4-BE49-F238E27FC236}">
                <a16:creationId xmlns:a16="http://schemas.microsoft.com/office/drawing/2014/main" id="{7C483C0C-6A72-4E5C-9FE4-99E5B0291783}"/>
              </a:ext>
            </a:extLst>
          </p:cNvPr>
          <p:cNvGrpSpPr/>
          <p:nvPr/>
        </p:nvGrpSpPr>
        <p:grpSpPr>
          <a:xfrm>
            <a:off x="8426631" y="5365539"/>
            <a:ext cx="5159102" cy="876300"/>
            <a:chOff x="2731226" y="4663440"/>
            <a:chExt cx="4822369" cy="876300"/>
          </a:xfrm>
        </p:grpSpPr>
        <p:sp>
          <p:nvSpPr>
            <p:cNvPr id="11" name="TextBox 10">
              <a:extLst>
                <a:ext uri="{FF2B5EF4-FFF2-40B4-BE49-F238E27FC236}">
                  <a16:creationId xmlns:a16="http://schemas.microsoft.com/office/drawing/2014/main" id="{6696DF2C-1D5B-4F3E-B6EB-C4BA88CC10D4}"/>
                </a:ext>
              </a:extLst>
            </p:cNvPr>
            <p:cNvSpPr txBox="1"/>
            <p:nvPr/>
          </p:nvSpPr>
          <p:spPr>
            <a:xfrm>
              <a:off x="2734491" y="4737854"/>
              <a:ext cx="4631759" cy="738664"/>
            </a:xfrm>
            <a:prstGeom prst="rect">
              <a:avLst/>
            </a:prstGeom>
            <a:noFill/>
          </p:spPr>
          <p:txBody>
            <a:bodyPr wrap="square">
              <a:spAutoFit/>
            </a:bodyPr>
            <a:lstStyle/>
            <a:p>
              <a:pPr marL="0" marR="0">
                <a:spcBef>
                  <a:spcPts val="0"/>
                </a:spcBef>
                <a:tabLst>
                  <a:tab pos="4975225" algn="r"/>
                </a:tabLst>
              </a:pPr>
              <a:r>
                <a:rPr lang="en-US" sz="1400" i="1" dirty="0">
                  <a:effectLst/>
                  <a:latin typeface="Amasis MT Pro Light" panose="02040304050005020304" pitchFamily="18" charset="0"/>
                  <a:ea typeface="Calibri" panose="020F0502020204030204" pitchFamily="34" charset="0"/>
                  <a:cs typeface="Times New Roman" panose="02020603050405020304" pitchFamily="18" charset="0"/>
                </a:rPr>
                <a:t>And be not conformed to this world: but be ye transformed by the renewing of your mind, that you may prove what is good, and acceptable, and perfect, the will of God.</a:t>
              </a:r>
              <a:r>
                <a:rPr lang="en-US" sz="1400" dirty="0">
                  <a:effectLst/>
                  <a:latin typeface="Amasis MT Pro Light" panose="02040304050005020304" pitchFamily="18" charset="0"/>
                  <a:ea typeface="Calibri" panose="020F0502020204030204" pitchFamily="34" charset="0"/>
                  <a:cs typeface="Times New Roman" panose="02020603050405020304" pitchFamily="18" charset="0"/>
                </a:rPr>
                <a:t> 	Romans 12:2</a:t>
              </a:r>
            </a:p>
          </p:txBody>
        </p:sp>
        <p:cxnSp>
          <p:nvCxnSpPr>
            <p:cNvPr id="13" name="Straight Connector 12">
              <a:extLst>
                <a:ext uri="{FF2B5EF4-FFF2-40B4-BE49-F238E27FC236}">
                  <a16:creationId xmlns:a16="http://schemas.microsoft.com/office/drawing/2014/main" id="{205F68CC-1291-4B4C-A916-816EAEF2FA87}"/>
                </a:ext>
              </a:extLst>
            </p:cNvPr>
            <p:cNvCxnSpPr>
              <a:cxnSpLocks/>
            </p:cNvCxnSpPr>
            <p:nvPr/>
          </p:nvCxnSpPr>
          <p:spPr>
            <a:xfrm>
              <a:off x="2731226" y="5539740"/>
              <a:ext cx="4822369" cy="0"/>
            </a:xfrm>
            <a:prstGeom prst="line">
              <a:avLst/>
            </a:prstGeom>
            <a:ln w="12700">
              <a:solidFill>
                <a:srgbClr val="455CC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9FCDE9-BBD2-481C-8963-AE21D5E26538}"/>
                </a:ext>
              </a:extLst>
            </p:cNvPr>
            <p:cNvCxnSpPr>
              <a:cxnSpLocks/>
            </p:cNvCxnSpPr>
            <p:nvPr/>
          </p:nvCxnSpPr>
          <p:spPr>
            <a:xfrm>
              <a:off x="2731226" y="4663440"/>
              <a:ext cx="4822369" cy="0"/>
            </a:xfrm>
            <a:prstGeom prst="line">
              <a:avLst/>
            </a:prstGeom>
            <a:ln w="12700">
              <a:solidFill>
                <a:srgbClr val="455CC2"/>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C338C2D-2A35-480E-B9A1-E44CDB89A886}"/>
              </a:ext>
            </a:extLst>
          </p:cNvPr>
          <p:cNvSpPr txBox="1"/>
          <p:nvPr/>
        </p:nvSpPr>
        <p:spPr>
          <a:xfrm>
            <a:off x="2388324" y="5200528"/>
            <a:ext cx="5237627" cy="4524315"/>
          </a:xfrm>
          <a:prstGeom prst="rect">
            <a:avLst/>
          </a:prstGeom>
          <a:noFill/>
        </p:spPr>
        <p:txBody>
          <a:bodyPr wrap="square" rtlCol="0">
            <a:spAutoFit/>
          </a:bodyPr>
          <a:lstStyle/>
          <a:p>
            <a:pPr marL="0" marR="0">
              <a:spcBef>
                <a:spcPts val="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I think about the theme “Expressions of Love”, I immediately think about the Love Languages by Gary Chapman. It broadens my understanding of expressing love when love can be in the form of Words of Affirmation, Physical Touch, Quality Time, Gifts, and Acts of Service. It is amazing how God gifts us with different expressions of love. </a:t>
            </a:r>
          </a:p>
          <a:p>
            <a:pPr marL="0" marR="0">
              <a:spcBef>
                <a:spcPts val="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Normally, whenever the topic of “Love Languages” is brought up, we would go in-depth about each one, and try to figure out what our love languages are. But what we don’t often do enough is actually see how Jesus himself, models all five love languages. When you take an in-depth look at His life, you’ll notice how Jesus expressed all five love languages perfectly. And ultimately, he shows us how to love one another. What I hope to do in this article is simply share evidence on how Jesus expressed these five love languages. And through seeing this evidence, I hope that it may inspire us to see how we can grow in our expressions of love to those around us.</a:t>
            </a:r>
          </a:p>
          <a:p>
            <a:pPr marL="0" marR="0">
              <a:spcBef>
                <a:spcPts val="0"/>
              </a:spcBef>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Words of Affirmation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see many times where Jesus would affirm people with his words. In particular one case reads in Mark 14, Jesus affirms with his words the woman who poured expensive oil on Jesus’ feet. He says, “She has done a beautiful thing”. This is special not just that the woman was affirmed for her action, but it also showed the people around them witnessing Jesus through his affirmation and challenging others to do the same. </a:t>
            </a:r>
          </a:p>
          <a:p>
            <a:pPr marL="0" marR="0">
              <a:spcBef>
                <a:spcPts val="0"/>
              </a:spcBef>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4767FE3-3EC4-413D-BC0E-13C26CD485B5}"/>
              </a:ext>
            </a:extLst>
          </p:cNvPr>
          <p:cNvSpPr/>
          <p:nvPr/>
        </p:nvSpPr>
        <p:spPr>
          <a:xfrm>
            <a:off x="8426631" y="4737854"/>
            <a:ext cx="5464629" cy="2969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A5B459-4416-4454-9D4E-603DABF98F87}"/>
              </a:ext>
            </a:extLst>
          </p:cNvPr>
          <p:cNvSpPr txBox="1"/>
          <p:nvPr/>
        </p:nvSpPr>
        <p:spPr>
          <a:xfrm>
            <a:off x="2476501" y="4629835"/>
            <a:ext cx="5288726" cy="276999"/>
          </a:xfrm>
          <a:prstGeom prst="rect">
            <a:avLst/>
          </a:prstGeom>
          <a:noFill/>
        </p:spPr>
        <p:txBody>
          <a:bodyPr wrap="square" lIns="0" tIns="0" rIns="0" bIns="0">
            <a:noAutofit/>
          </a:bodyPr>
          <a:lstStyle/>
          <a:p>
            <a:r>
              <a:rPr lang="en-US" sz="2000" b="1" dirty="0">
                <a:solidFill>
                  <a:srgbClr val="344EBC"/>
                </a:solidFill>
                <a:effectLst/>
                <a:latin typeface="Amasis MT Pro Light" panose="02040304050005020304" pitchFamily="18" charset="0"/>
                <a:ea typeface="Calibri" panose="020F0502020204030204" pitchFamily="34" charset="0"/>
                <a:cs typeface="Times New Roman" panose="02020603050405020304" pitchFamily="18" charset="0"/>
              </a:rPr>
              <a:t>JESUS AND THE FIVE LOVE LANGUAGES</a:t>
            </a:r>
          </a:p>
          <a:p>
            <a:r>
              <a:rPr lang="en-US" sz="1200" dirty="0">
                <a:latin typeface="Amasis MT Pro Light" panose="02040304050005020304" pitchFamily="18" charset="0"/>
              </a:rPr>
              <a:t>By Pastor Daniel Chun</a:t>
            </a:r>
          </a:p>
        </p:txBody>
      </p:sp>
      <p:sp>
        <p:nvSpPr>
          <p:cNvPr id="23" name="TextBox 22">
            <a:extLst>
              <a:ext uri="{FF2B5EF4-FFF2-40B4-BE49-F238E27FC236}">
                <a16:creationId xmlns:a16="http://schemas.microsoft.com/office/drawing/2014/main" id="{E41483C5-015A-4321-9E0A-5AECF04C6DAB}"/>
              </a:ext>
            </a:extLst>
          </p:cNvPr>
          <p:cNvSpPr txBox="1"/>
          <p:nvPr/>
        </p:nvSpPr>
        <p:spPr>
          <a:xfrm>
            <a:off x="5219254" y="9574935"/>
            <a:ext cx="2347404" cy="276999"/>
          </a:xfrm>
          <a:prstGeom prst="rect">
            <a:avLst/>
          </a:prstGeom>
          <a:noFill/>
        </p:spPr>
        <p:txBody>
          <a:bodyPr wrap="square">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Continued on page 2</a:t>
            </a:r>
          </a:p>
        </p:txBody>
      </p:sp>
      <p:pic>
        <p:nvPicPr>
          <p:cNvPr id="28" name="Picture 27">
            <a:extLst>
              <a:ext uri="{FF2B5EF4-FFF2-40B4-BE49-F238E27FC236}">
                <a16:creationId xmlns:a16="http://schemas.microsoft.com/office/drawing/2014/main" id="{58684E33-4662-48E8-9AD7-71E7C994498F}"/>
              </a:ext>
            </a:extLst>
          </p:cNvPr>
          <p:cNvPicPr>
            <a:picLocks noChangeAspect="1"/>
          </p:cNvPicPr>
          <p:nvPr/>
        </p:nvPicPr>
        <p:blipFill>
          <a:blip r:embed="rId3">
            <a:extLst>
              <a:ext uri="{28A0092B-C50C-407E-A947-70E740481C1C}">
                <a14:useLocalDpi xmlns:a14="http://schemas.microsoft.com/office/drawing/2010/main" val="0"/>
              </a:ext>
            </a:extLst>
          </a:blip>
          <a:srcRect t="21693" b="21693"/>
          <a:stretch/>
        </p:blipFill>
        <p:spPr>
          <a:xfrm>
            <a:off x="136552" y="2166264"/>
            <a:ext cx="7489399" cy="2384994"/>
          </a:xfrm>
          <a:prstGeom prst="rect">
            <a:avLst/>
          </a:prstGeom>
        </p:spPr>
      </p:pic>
      <p:grpSp>
        <p:nvGrpSpPr>
          <p:cNvPr id="35" name="Group 34">
            <a:extLst>
              <a:ext uri="{FF2B5EF4-FFF2-40B4-BE49-F238E27FC236}">
                <a16:creationId xmlns:a16="http://schemas.microsoft.com/office/drawing/2014/main" id="{49BFF237-0D7B-45C4-92A3-D0A05533C16C}"/>
              </a:ext>
            </a:extLst>
          </p:cNvPr>
          <p:cNvGrpSpPr/>
          <p:nvPr/>
        </p:nvGrpSpPr>
        <p:grpSpPr>
          <a:xfrm>
            <a:off x="146448" y="5620434"/>
            <a:ext cx="2094031" cy="2908489"/>
            <a:chOff x="45920" y="5681394"/>
            <a:chExt cx="2194560" cy="2908489"/>
          </a:xfrm>
        </p:grpSpPr>
        <p:sp>
          <p:nvSpPr>
            <p:cNvPr id="30" name="TextBox 29">
              <a:extLst>
                <a:ext uri="{FF2B5EF4-FFF2-40B4-BE49-F238E27FC236}">
                  <a16:creationId xmlns:a16="http://schemas.microsoft.com/office/drawing/2014/main" id="{3CD618E3-E38C-460F-9EF6-08C4B0D03B3D}"/>
                </a:ext>
              </a:extLst>
            </p:cNvPr>
            <p:cNvSpPr txBox="1"/>
            <p:nvPr/>
          </p:nvSpPr>
          <p:spPr>
            <a:xfrm>
              <a:off x="45920" y="5681394"/>
              <a:ext cx="2194560" cy="2908489"/>
            </a:xfrm>
            <a:prstGeom prst="rect">
              <a:avLst/>
            </a:prstGeom>
            <a:noFill/>
          </p:spPr>
          <p:txBody>
            <a:bodyPr wrap="square" rtlCol="0">
              <a:spAutoFit/>
            </a:bodyPr>
            <a:lstStyle/>
            <a:p>
              <a:pPr>
                <a:lnSpc>
                  <a:spcPct val="75000"/>
                </a:lnSpc>
              </a:pPr>
              <a:r>
                <a:rPr lang="en-US" dirty="0">
                  <a:solidFill>
                    <a:schemeClr val="bg1"/>
                  </a:solidFill>
                  <a:latin typeface="Amasis MT Pro Medium" panose="02040604050005020304" pitchFamily="18" charset="0"/>
                </a:rPr>
                <a:t>THIS MONTH’S FEATURES</a:t>
              </a:r>
            </a:p>
            <a:p>
              <a:endParaRPr lang="en-US" sz="200" dirty="0">
                <a:solidFill>
                  <a:schemeClr val="bg1"/>
                </a:solidFill>
                <a:latin typeface="Amasis MT Pro Medium" panose="020406040500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masis MT Pro Light" panose="02040304050005020304" pitchFamily="18" charset="0"/>
                  <a:ea typeface="+mn-ea"/>
                  <a:cs typeface="+mn-cs"/>
                </a:rPr>
                <a:t>BE IN THE KNOW</a:t>
              </a:r>
            </a:p>
            <a:p>
              <a:pPr marL="114300" marR="0" lvl="1"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Heart Haven</a:t>
              </a:r>
            </a:p>
            <a:p>
              <a:pPr marL="114300" marR="0" lvl="1"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Contributions</a:t>
              </a:r>
            </a:p>
            <a:p>
              <a:pPr marL="114300" marR="0" lvl="1"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Next Gen Ministries</a:t>
              </a:r>
            </a:p>
            <a:p>
              <a:pPr marL="114300" marR="0" lvl="1" indent="0" algn="l" defTabSz="4572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masis MT Pro Light" panose="02040304050005020304" pitchFamily="18" charset="0"/>
                  <a:ea typeface="+mn-ea"/>
                  <a:cs typeface="+mn-cs"/>
                </a:rPr>
                <a:t>UNITED METHODIST WOMEN</a:t>
              </a:r>
            </a:p>
            <a:p>
              <a:pPr marL="114300" marR="0" lvl="2"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Mission Witness</a:t>
              </a:r>
            </a:p>
            <a:p>
              <a:pPr marL="114300" marR="0" lvl="2"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Mending Hearts</a:t>
              </a:r>
              <a:endParaRPr kumimoji="0" lang="en-US" sz="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Amasis MT Pro Medium" panose="02040604050005020304" pitchFamily="18" charset="0"/>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masis MT Pro Light" panose="02040304050005020304" pitchFamily="18" charset="0"/>
                  <a:ea typeface="+mn-ea"/>
                  <a:cs typeface="+mn-cs"/>
                </a:rPr>
                <a:t>BIRTH ANNOUNCEMENTS</a:t>
              </a:r>
              <a:endParaRPr kumimoji="0" lang="en-US" sz="1200" b="0" i="0" u="none" strike="noStrike" kern="1200" cap="none" spc="0" normalizeH="0" baseline="0" noProof="0" dirty="0">
                <a:ln>
                  <a:noFill/>
                </a:ln>
                <a:solidFill>
                  <a:prstClr val="white"/>
                </a:solidFill>
                <a:effectLst/>
                <a:uLnTx/>
                <a:uFillTx/>
                <a:latin typeface="Amasis MT Pro Light" panose="02040304050005020304" pitchFamily="18" charset="0"/>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Amasis MT Pro Light" panose="02040304050005020304" pitchFamily="18" charset="0"/>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masis MT Pro Light" panose="02040304050005020304" pitchFamily="18" charset="0"/>
                  <a:ea typeface="+mn-ea"/>
                  <a:cs typeface="+mn-cs"/>
                </a:rPr>
                <a:t>THANKS</a:t>
              </a:r>
            </a:p>
          </p:txBody>
        </p:sp>
        <p:cxnSp>
          <p:nvCxnSpPr>
            <p:cNvPr id="32" name="Straight Connector 31">
              <a:extLst>
                <a:ext uri="{FF2B5EF4-FFF2-40B4-BE49-F238E27FC236}">
                  <a16:creationId xmlns:a16="http://schemas.microsoft.com/office/drawing/2014/main" id="{E810410D-09B0-4D59-B746-3BEBB4B6E6BD}"/>
                </a:ext>
              </a:extLst>
            </p:cNvPr>
            <p:cNvCxnSpPr>
              <a:cxnSpLocks/>
            </p:cNvCxnSpPr>
            <p:nvPr/>
          </p:nvCxnSpPr>
          <p:spPr>
            <a:xfrm>
              <a:off x="136797" y="6115556"/>
              <a:ext cx="20341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C37E02A2-BF4A-4CC4-89BF-65DDA2B5F476}"/>
              </a:ext>
            </a:extLst>
          </p:cNvPr>
          <p:cNvCxnSpPr>
            <a:cxnSpLocks/>
          </p:cNvCxnSpPr>
          <p:nvPr/>
        </p:nvCxnSpPr>
        <p:spPr>
          <a:xfrm>
            <a:off x="233162" y="5271427"/>
            <a:ext cx="1937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Company name&#10;&#10;Description automatically generated with low confidence">
            <a:extLst>
              <a:ext uri="{FF2B5EF4-FFF2-40B4-BE49-F238E27FC236}">
                <a16:creationId xmlns:a16="http://schemas.microsoft.com/office/drawing/2014/main" id="{B36F84C7-5879-4582-B0A9-C58E21B74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6" y="8616639"/>
            <a:ext cx="2196934" cy="1235294"/>
          </a:xfrm>
          <a:prstGeom prst="rect">
            <a:avLst/>
          </a:prstGeom>
        </p:spPr>
      </p:pic>
    </p:spTree>
    <p:extLst>
      <p:ext uri="{BB962C8B-B14F-4D97-AF65-F5344CB8AC3E}">
        <p14:creationId xmlns:p14="http://schemas.microsoft.com/office/powerpoint/2010/main" val="362296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8B4389-C015-42C2-9982-DA55EE3A213C}"/>
              </a:ext>
            </a:extLst>
          </p:cNvPr>
          <p:cNvSpPr txBox="1"/>
          <p:nvPr/>
        </p:nvSpPr>
        <p:spPr>
          <a:xfrm>
            <a:off x="148165" y="218191"/>
            <a:ext cx="5067987" cy="4811009"/>
          </a:xfrm>
          <a:prstGeom prst="rect">
            <a:avLst/>
          </a:prstGeom>
          <a:noFill/>
        </p:spPr>
        <p:txBody>
          <a:bodyPr wrap="square" lIns="0" tIns="0" rIns="0" bIns="0">
            <a:noAutofit/>
          </a:bodyPr>
          <a:lstStyle/>
          <a:p>
            <a:pPr marL="60325" marR="0" lvl="0" algn="just" defTabSz="457200" rtl="0" eaLnBrk="1" fontAlgn="auto" latinLnBrk="0" hangingPunct="1">
              <a:lnSpc>
                <a:spcPct val="100000"/>
              </a:lnSpc>
              <a:spcBef>
                <a:spcPts val="0"/>
              </a:spcBef>
              <a:spcAft>
                <a:spcPts val="0"/>
              </a:spcAft>
              <a:buClrTx/>
              <a:buSzTx/>
              <a:buFontTx/>
              <a:buNone/>
              <a:tabLst/>
              <a:defRPr/>
            </a:pP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Continued from cover page</a:t>
            </a:r>
          </a:p>
          <a:p>
            <a:pPr marL="60325" marR="0" lvl="0" algn="just" defTabSz="457200"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0325" marR="0" lvl="0" algn="just"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Quality Time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 addition to Jesus spending a lot of quality time (3 years) with his disciples, Jesus showed us another level of quality time as he spent time with the sinners and tax collectors. (Mark 2) This moment is special not necessarily because of the “amount of time” spent, but rather that Jesus was willing to eat and spend time with “sinners” in a society who rejected and didn’t want to spend time with them.</a:t>
            </a:r>
          </a:p>
          <a:p>
            <a:pPr marL="60325" marR="0" lvl="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0325" marR="0" lvl="0" algn="just"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Physical Touch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Physical Touch (primarily, the laying of hands) was a big expression of love for Jesus. There was one particular moment when Jesus healed the man suffering from leprosy. Lepers, in history, were known to be outcasts who were not meant to be touched physically. By touching lepers, healthy people run the risk of contracting the disease. Jesus however, defies all societal norms, and touches the leper in need of healing. In doing so, the leper isn’t just healed, but receives an immense amount of love, and understanding. While no-one was willing to touch him, Jesus, in love, was willing.</a:t>
            </a:r>
          </a:p>
          <a:p>
            <a:pPr marL="60325" marR="0" lvl="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0325" marR="0" lvl="0" algn="just"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Gifts</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Jesus wasn’t a rich man, but he was indeed rich in Spirit. Even though they didn’t have money to feed the thousands, Jesus still expressed his love through gifts by miraculously praying for fish and bread. (Luke 9) In that moment, Jesus could’ve easily just gone home or continued on with his journey. But knowing that there were hungry people, Jesus showed his love by miraculously gifting the people with food. </a:t>
            </a:r>
          </a:p>
          <a:p>
            <a:pPr marL="60325" marR="0" lvl="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0325" marR="0" lvl="0" algn="just"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Acts of Service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iconic moment of Jesus’ acts of service is through the washing of his disciples’ feet. What makes Jesus washing the feet of his disciples special is that he, who was a teacher and Lord (John 13), was willing to lower himself to serve his disciples. Jesus doesn’t just serve but shows us that He was willing to go out of his way and even lower his own status, to serve those around Him.</a:t>
            </a:r>
          </a:p>
          <a:p>
            <a:pPr marL="60325" marR="0" lvl="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0325" marR="0" lvl="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you can see, there is (and much more) evidence of Jesus being the perfect model of the five love languages. And I encourage us, knowing that we each have our own love language, to think about how we can grow in our expression of love. And there is truly one moment in the Bible where Jesus expresses all five love languages at once. It’s the moment that  we should always remember, His death on the cross. </a:t>
            </a:r>
          </a:p>
          <a:p>
            <a:pPr marL="60325" marR="0" lvl="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0325" marR="0" lvl="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Take a moment to think about it (purposely not explaining it in-depth in this article). Can you see how Jesus expresses all five love languages while he is on the cross?* When you can see how Jesus expresses all five love languages, then I believe it will truly change the way we look at Jesus and his call for us to love those around us.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F4C6A25-3B62-41BC-AB31-FACEC52C3BF2}"/>
              </a:ext>
            </a:extLst>
          </p:cNvPr>
          <p:cNvGrpSpPr/>
          <p:nvPr/>
        </p:nvGrpSpPr>
        <p:grpSpPr>
          <a:xfrm>
            <a:off x="1" y="6864825"/>
            <a:ext cx="7772400" cy="3339567"/>
            <a:chOff x="-11002" y="5029198"/>
            <a:chExt cx="7772400" cy="3339567"/>
          </a:xfrm>
        </p:grpSpPr>
        <p:grpSp>
          <p:nvGrpSpPr>
            <p:cNvPr id="14" name="Group 13">
              <a:extLst>
                <a:ext uri="{FF2B5EF4-FFF2-40B4-BE49-F238E27FC236}">
                  <a16:creationId xmlns:a16="http://schemas.microsoft.com/office/drawing/2014/main" id="{56A38096-BA9D-4D40-915B-A51D47B64B86}"/>
                </a:ext>
              </a:extLst>
            </p:cNvPr>
            <p:cNvGrpSpPr/>
            <p:nvPr/>
          </p:nvGrpSpPr>
          <p:grpSpPr>
            <a:xfrm>
              <a:off x="143931" y="5029198"/>
              <a:ext cx="7480301" cy="3219844"/>
              <a:chOff x="0" y="5029197"/>
              <a:chExt cx="7772399" cy="3341044"/>
            </a:xfrm>
          </p:grpSpPr>
          <p:sp>
            <p:nvSpPr>
              <p:cNvPr id="16" name="Rectangle 15">
                <a:extLst>
                  <a:ext uri="{FF2B5EF4-FFF2-40B4-BE49-F238E27FC236}">
                    <a16:creationId xmlns:a16="http://schemas.microsoft.com/office/drawing/2014/main" id="{A19585BA-9432-44E0-AAB6-B9AD2C205228}"/>
                  </a:ext>
                </a:extLst>
              </p:cNvPr>
              <p:cNvSpPr/>
              <p:nvPr/>
            </p:nvSpPr>
            <p:spPr>
              <a:xfrm>
                <a:off x="0" y="5029199"/>
                <a:ext cx="7772399" cy="33410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97D5306-9AB9-445B-867F-9B310F0E5834}"/>
                  </a:ext>
                </a:extLst>
              </p:cNvPr>
              <p:cNvSpPr txBox="1"/>
              <p:nvPr/>
            </p:nvSpPr>
            <p:spPr>
              <a:xfrm>
                <a:off x="0" y="5029197"/>
                <a:ext cx="7772399" cy="647293"/>
              </a:xfrm>
              <a:prstGeom prst="rect">
                <a:avLst/>
              </a:prstGeom>
              <a:noFill/>
            </p:spPr>
            <p:txBody>
              <a:bodyPr wrap="square">
                <a:spAutoFit/>
              </a:bodyPr>
              <a:lstStyle/>
              <a:p>
                <a:pPr marL="0" marR="0" algn="ctr">
                  <a:lnSpc>
                    <a:spcPct val="107000"/>
                  </a:lnSpc>
                  <a:spcBef>
                    <a:spcPts val="0"/>
                  </a:spcBef>
                  <a:spcAft>
                    <a:spcPts val="0"/>
                  </a:spcAft>
                </a:pPr>
                <a:r>
                  <a:rPr lang="en-US" sz="3600" b="1" dirty="0">
                    <a:solidFill>
                      <a:schemeClr val="bg1"/>
                    </a:solidFill>
                    <a:effectLst/>
                    <a:latin typeface="Amasis MT Pro Medium" panose="02040604050005020304" pitchFamily="18" charset="0"/>
                    <a:ea typeface="DengXian" panose="02010600030101010101" pitchFamily="2" charset="-122"/>
                    <a:cs typeface="Calibri" panose="020F0502020204030204" pitchFamily="34" charset="0"/>
                  </a:rPr>
                  <a:t>BE IN THE KNOW</a:t>
                </a:r>
                <a:endParaRPr lang="en-US" sz="2800" dirty="0">
                  <a:solidFill>
                    <a:schemeClr val="bg1"/>
                  </a:solidFill>
                  <a:effectLst/>
                  <a:latin typeface="Amasis MT Pro Medium" panose="02040604050005020304" pitchFamily="18"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BFB07A7E-D7CB-477C-9DEB-C3B855CD1A68}"/>
                  </a:ext>
                </a:extLst>
              </p:cNvPr>
              <p:cNvCxnSpPr>
                <a:cxnSpLocks/>
              </p:cNvCxnSpPr>
              <p:nvPr/>
            </p:nvCxnSpPr>
            <p:spPr>
              <a:xfrm>
                <a:off x="148166" y="5676490"/>
                <a:ext cx="747606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1FCB1EFF-C0B0-4F58-B168-AFEB39A87098}"/>
                </a:ext>
              </a:extLst>
            </p:cNvPr>
            <p:cNvSpPr/>
            <p:nvPr/>
          </p:nvSpPr>
          <p:spPr>
            <a:xfrm>
              <a:off x="-11002" y="5890508"/>
              <a:ext cx="7772400" cy="247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FCA4C0F-74B1-4DA4-96AF-FDDCA8495873}"/>
                </a:ext>
              </a:extLst>
            </p:cNvPr>
            <p:cNvSpPr txBox="1"/>
            <p:nvPr/>
          </p:nvSpPr>
          <p:spPr>
            <a:xfrm>
              <a:off x="1306047" y="6275056"/>
              <a:ext cx="4709701" cy="1622239"/>
            </a:xfrm>
            <a:prstGeom prst="rect">
              <a:avLst/>
            </a:prstGeom>
            <a:noFill/>
          </p:spPr>
          <p:txBody>
            <a:bodyPr wrap="square" lIns="0" tIns="0" rIns="0" bIns="0" rtlCol="0">
              <a:spAutoFit/>
            </a:bodyPr>
            <a:lstStyle/>
            <a:p>
              <a:pPr marL="0" marR="0">
                <a:lnSpc>
                  <a:spcPct val="107000"/>
                </a:lnSpc>
                <a:spcBef>
                  <a:spcPts val="0"/>
                </a:spcBef>
                <a:spcAft>
                  <a:spcPts val="0"/>
                </a:spcAft>
                <a:tabLst>
                  <a:tab pos="2000250" algn="l"/>
                </a:tabLst>
              </a:pPr>
              <a:r>
                <a:rPr lang="en-US" sz="1100" u="sng" dirty="0">
                  <a:solidFill>
                    <a:srgbClr val="0563C1"/>
                  </a:solidFill>
                  <a:effectLst/>
                  <a:latin typeface="Calibri" panose="020F0502020204030204" pitchFamily="34" charset="0"/>
                  <a:ea typeface="DengXian" panose="02010600030101010101" pitchFamily="2" charset="-122"/>
                  <a:cs typeface="Calibri" panose="020F0502020204030204" pitchFamily="34" charset="0"/>
                  <a:hlinkClick r:id="rId2"/>
                </a:rPr>
                <a:t>https://www.hearthavens.org/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Heart Havens provides residential support to adults with a developmental disability, but it's so much more than a roof and a bed. At Heart Havens, we empower people to discover what they love and pursue their hopes and passions. Whether that's getting involved in community theater, giving back to the community through a pet food drive, or simply having a Super Bowl party with friends, we support our residents as they find a way to make their goals and dreams happen.  Your gifts help us provide the people we support with the best life possible-- and even small gifts make a big difference!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297EBA56-3118-44AB-8678-B738E6FEA53D}"/>
              </a:ext>
            </a:extLst>
          </p:cNvPr>
          <p:cNvSpPr txBox="1"/>
          <p:nvPr/>
        </p:nvSpPr>
        <p:spPr>
          <a:xfrm>
            <a:off x="158570" y="9483326"/>
            <a:ext cx="437791" cy="554567"/>
          </a:xfrm>
          <a:prstGeom prst="rect">
            <a:avLst/>
          </a:prstGeom>
          <a:noFill/>
        </p:spPr>
        <p:txBody>
          <a:bodyPr wrap="none" rtlCol="0" anchor="ctr">
            <a:noAutofit/>
          </a:bodyPr>
          <a:lstStyle/>
          <a:p>
            <a:pPr algn="ctr">
              <a:lnSpc>
                <a:spcPct val="75000"/>
              </a:lnSpc>
            </a:pPr>
            <a:r>
              <a:rPr lang="en-US" sz="1000" dirty="0">
                <a:solidFill>
                  <a:srgbClr val="002060"/>
                </a:solidFill>
                <a:latin typeface="Avenir Next LT Pro Demi" panose="020B0704020202020204" pitchFamily="34" charset="0"/>
              </a:rPr>
              <a:t>PAGE</a:t>
            </a:r>
          </a:p>
          <a:p>
            <a:pPr algn="ctr">
              <a:lnSpc>
                <a:spcPct val="75000"/>
              </a:lnSpc>
            </a:pPr>
            <a:r>
              <a:rPr lang="en-US" sz="1600" dirty="0">
                <a:solidFill>
                  <a:srgbClr val="002060"/>
                </a:solidFill>
                <a:latin typeface="Avenir Next LT Pro Demi" panose="020B0704020202020204" pitchFamily="34" charset="0"/>
              </a:rPr>
              <a:t>2</a:t>
            </a:r>
          </a:p>
        </p:txBody>
      </p:sp>
      <p:grpSp>
        <p:nvGrpSpPr>
          <p:cNvPr id="11" name="Group 10">
            <a:extLst>
              <a:ext uri="{FF2B5EF4-FFF2-40B4-BE49-F238E27FC236}">
                <a16:creationId xmlns:a16="http://schemas.microsoft.com/office/drawing/2014/main" id="{3B400F0B-3CC6-4E8D-A3D9-E22C78600465}"/>
              </a:ext>
            </a:extLst>
          </p:cNvPr>
          <p:cNvGrpSpPr/>
          <p:nvPr/>
        </p:nvGrpSpPr>
        <p:grpSpPr>
          <a:xfrm>
            <a:off x="5385702" y="508109"/>
            <a:ext cx="2152651" cy="6206834"/>
            <a:chOff x="5269442" y="557803"/>
            <a:chExt cx="2152651" cy="6206834"/>
          </a:xfrm>
        </p:grpSpPr>
        <p:pic>
          <p:nvPicPr>
            <p:cNvPr id="1028" name="Picture 4" descr="iPhoneXpapers.com | iPhone X wallpaper | sn63-purple-soft-blur-gradation">
              <a:extLst>
                <a:ext uri="{FF2B5EF4-FFF2-40B4-BE49-F238E27FC236}">
                  <a16:creationId xmlns:a16="http://schemas.microsoft.com/office/drawing/2014/main" id="{F1BE5CEE-D566-423E-A6BE-B6E1DBD4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269442" y="557803"/>
              <a:ext cx="2152651" cy="62068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8A02C82-65C5-46ED-A2EB-1CFFE84940BC}"/>
                </a:ext>
              </a:extLst>
            </p:cNvPr>
            <p:cNvSpPr/>
            <p:nvPr/>
          </p:nvSpPr>
          <p:spPr>
            <a:xfrm>
              <a:off x="5446607" y="3611880"/>
              <a:ext cx="179832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F92FD45-45B4-4D14-AFF2-3D46F5604C67}"/>
                </a:ext>
              </a:extLst>
            </p:cNvPr>
            <p:cNvSpPr txBox="1"/>
            <p:nvPr/>
          </p:nvSpPr>
          <p:spPr>
            <a:xfrm>
              <a:off x="5273250" y="3903187"/>
              <a:ext cx="2145034" cy="212365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BIBLE PASSAGES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TO REVIEW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JESUS’ 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ON THE CROSS</a:t>
              </a:r>
            </a:p>
            <a:p>
              <a:pPr marL="457200" marR="0" lvl="0"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Matthew 27:27-44</a:t>
              </a:r>
            </a:p>
            <a:p>
              <a:pPr marR="0" lvl="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Mark 15:16-32</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R="0" lvl="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Luke 23:26-43</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R="0" lvl="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John 19:16-27</a:t>
              </a:r>
            </a:p>
          </p:txBody>
        </p:sp>
        <p:pic>
          <p:nvPicPr>
            <p:cNvPr id="1026" name="Picture 2" descr="IBLP Online Store: The Five Love Languages">
              <a:extLst>
                <a:ext uri="{FF2B5EF4-FFF2-40B4-BE49-F238E27FC236}">
                  <a16:creationId xmlns:a16="http://schemas.microsoft.com/office/drawing/2014/main" id="{AE3ADD51-EE7A-42D2-8740-248C87F77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442" y="862863"/>
              <a:ext cx="2152650" cy="2152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B14EEBEF-6E92-4C74-9EA9-67EF5F3AB7B8}"/>
              </a:ext>
            </a:extLst>
          </p:cNvPr>
          <p:cNvGrpSpPr/>
          <p:nvPr/>
        </p:nvGrpSpPr>
        <p:grpSpPr>
          <a:xfrm>
            <a:off x="8362591" y="1895666"/>
            <a:ext cx="2715253" cy="2140306"/>
            <a:chOff x="4719974" y="6821663"/>
            <a:chExt cx="2715253" cy="2140306"/>
          </a:xfrm>
        </p:grpSpPr>
        <p:sp>
          <p:nvSpPr>
            <p:cNvPr id="24" name="Rectangle 23">
              <a:extLst>
                <a:ext uri="{FF2B5EF4-FFF2-40B4-BE49-F238E27FC236}">
                  <a16:creationId xmlns:a16="http://schemas.microsoft.com/office/drawing/2014/main" id="{A2CF2A7B-2398-4E9D-AFDA-72AAD293C467}"/>
                </a:ext>
              </a:extLst>
            </p:cNvPr>
            <p:cNvSpPr/>
            <p:nvPr/>
          </p:nvSpPr>
          <p:spPr>
            <a:xfrm>
              <a:off x="4719974" y="6821663"/>
              <a:ext cx="2715253" cy="2140306"/>
            </a:xfrm>
            <a:prstGeom prst="rect">
              <a:avLst/>
            </a:prstGeom>
            <a:solidFill>
              <a:schemeClr val="bg1"/>
            </a:solidFill>
            <a:ln>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97E6A02-8036-4444-8812-351824F0555D}"/>
                </a:ext>
              </a:extLst>
            </p:cNvPr>
            <p:cNvSpPr txBox="1"/>
            <p:nvPr/>
          </p:nvSpPr>
          <p:spPr>
            <a:xfrm>
              <a:off x="4719974" y="7602617"/>
              <a:ext cx="2715253" cy="1231079"/>
            </a:xfrm>
            <a:prstGeom prst="rect">
              <a:avLst/>
            </a:prstGeom>
            <a:noFill/>
          </p:spPr>
          <p:txBody>
            <a:bodyPr wrap="square" lIns="0" tIns="0" rIns="0" bIns="0" rtlCol="0">
              <a:noAutofit/>
            </a:bodyPr>
            <a:lstStyle/>
            <a:p>
              <a:pPr algn="ctr">
                <a:lnSpc>
                  <a:spcPct val="75000"/>
                </a:lnSpc>
              </a:pPr>
              <a:r>
                <a:rPr lang="en-US" sz="2000" b="1" dirty="0"/>
                <a:t>OPEN THE DOOR </a:t>
              </a:r>
            </a:p>
            <a:p>
              <a:pPr algn="ctr">
                <a:lnSpc>
                  <a:spcPct val="75000"/>
                </a:lnSpc>
              </a:pPr>
              <a:r>
                <a:rPr lang="en-US" sz="1400" b="1" dirty="0"/>
                <a:t>AND DISCOVER THE ROOTS </a:t>
              </a:r>
            </a:p>
            <a:p>
              <a:pPr algn="ctr">
                <a:lnSpc>
                  <a:spcPct val="75000"/>
                </a:lnSpc>
              </a:pPr>
              <a:r>
                <a:rPr lang="en-US" sz="2000" b="1" dirty="0"/>
                <a:t>OF OUR FAITH.</a:t>
              </a:r>
            </a:p>
            <a:p>
              <a:endParaRPr lang="en-US" sz="600" dirty="0"/>
            </a:p>
            <a:p>
              <a:pPr marL="58738" algn="ctr">
                <a:lnSpc>
                  <a:spcPct val="90000"/>
                </a:lnSpc>
              </a:pPr>
              <a:r>
                <a:rPr lang="en-US" sz="1200" dirty="0"/>
                <a:t>The Root Cellar is a blog, exploring the Hebrew history of our Christin faith. Come check it out at </a:t>
              </a:r>
              <a:r>
                <a:rPr lang="en-US" sz="1200" dirty="0">
                  <a:solidFill>
                    <a:srgbClr val="455CC2"/>
                  </a:solidFill>
                  <a:hlinkClick r:id="rId5">
                    <a:extLst>
                      <a:ext uri="{A12FA001-AC4F-418D-AE19-62706E023703}">
                        <ahyp:hlinkClr xmlns:ahyp="http://schemas.microsoft.com/office/drawing/2018/hyperlinkcolor" val="tx"/>
                      </a:ext>
                    </a:extLst>
                  </a:hlinkClick>
                </a:rPr>
                <a:t>https://root-cellar.org/</a:t>
              </a:r>
              <a:endParaRPr lang="en-US" sz="1200" dirty="0">
                <a:solidFill>
                  <a:srgbClr val="455CC2"/>
                </a:solidFill>
              </a:endParaRPr>
            </a:p>
          </p:txBody>
        </p:sp>
        <p:pic>
          <p:nvPicPr>
            <p:cNvPr id="22" name="Picture 21" descr="A picture containing text&#10;&#10;Description automatically generated">
              <a:extLst>
                <a:ext uri="{FF2B5EF4-FFF2-40B4-BE49-F238E27FC236}">
                  <a16:creationId xmlns:a16="http://schemas.microsoft.com/office/drawing/2014/main" id="{9905EF31-622D-4CB2-8F27-EE6F1540B9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9974" y="6821663"/>
              <a:ext cx="2715253" cy="646994"/>
            </a:xfrm>
            <a:prstGeom prst="rect">
              <a:avLst/>
            </a:prstGeom>
          </p:spPr>
        </p:pic>
      </p:grpSp>
      <p:pic>
        <p:nvPicPr>
          <p:cNvPr id="1030" name="Picture 6">
            <a:extLst>
              <a:ext uri="{FF2B5EF4-FFF2-40B4-BE49-F238E27FC236}">
                <a16:creationId xmlns:a16="http://schemas.microsoft.com/office/drawing/2014/main" id="{0DC723AA-F7A8-420B-9733-FE633101C3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4371" y="7772152"/>
            <a:ext cx="1578004" cy="210400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79841E30-5E04-4513-AD2F-0EDDAF0D0501}"/>
              </a:ext>
            </a:extLst>
          </p:cNvPr>
          <p:cNvGrpSpPr/>
          <p:nvPr/>
        </p:nvGrpSpPr>
        <p:grpSpPr>
          <a:xfrm>
            <a:off x="358589" y="8182958"/>
            <a:ext cx="883036" cy="1148829"/>
            <a:chOff x="374903" y="7872204"/>
            <a:chExt cx="883036" cy="1148829"/>
          </a:xfrm>
        </p:grpSpPr>
        <p:pic>
          <p:nvPicPr>
            <p:cNvPr id="1032" name="Picture 8" descr="No photo description available.">
              <a:extLst>
                <a:ext uri="{FF2B5EF4-FFF2-40B4-BE49-F238E27FC236}">
                  <a16:creationId xmlns:a16="http://schemas.microsoft.com/office/drawing/2014/main" id="{814F08EF-6F07-4FAD-8084-4C01986292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694" y="7872204"/>
              <a:ext cx="705454" cy="6706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 photo description available.">
              <a:extLst>
                <a:ext uri="{FF2B5EF4-FFF2-40B4-BE49-F238E27FC236}">
                  <a16:creationId xmlns:a16="http://schemas.microsoft.com/office/drawing/2014/main" id="{64051D25-0A9A-4187-89EE-1CABD7F83F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97" t="43699" r="68083" b="20728"/>
            <a:stretch/>
          </p:blipFill>
          <p:spPr bwMode="auto">
            <a:xfrm>
              <a:off x="498921" y="8518097"/>
              <a:ext cx="635000" cy="24631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No photo description available.">
              <a:extLst>
                <a:ext uri="{FF2B5EF4-FFF2-40B4-BE49-F238E27FC236}">
                  <a16:creationId xmlns:a16="http://schemas.microsoft.com/office/drawing/2014/main" id="{080D64A4-5AB7-48E8-83B3-FCF29A52F9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116" t="43020" b="21406"/>
            <a:stretch/>
          </p:blipFill>
          <p:spPr bwMode="auto">
            <a:xfrm>
              <a:off x="374903" y="8774719"/>
              <a:ext cx="883036" cy="246314"/>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extBox 52">
            <a:extLst>
              <a:ext uri="{FF2B5EF4-FFF2-40B4-BE49-F238E27FC236}">
                <a16:creationId xmlns:a16="http://schemas.microsoft.com/office/drawing/2014/main" id="{213A8D0B-101F-4F84-A50A-869F9FEEF3ED}"/>
              </a:ext>
            </a:extLst>
          </p:cNvPr>
          <p:cNvSpPr txBox="1"/>
          <p:nvPr/>
        </p:nvSpPr>
        <p:spPr>
          <a:xfrm>
            <a:off x="297532" y="7845894"/>
            <a:ext cx="5088170" cy="303288"/>
          </a:xfrm>
          <a:prstGeom prst="rect">
            <a:avLst/>
          </a:prstGeom>
          <a:noFill/>
        </p:spPr>
        <p:txBody>
          <a:bodyPr wrap="square">
            <a:spAutoFit/>
          </a:bodyPr>
          <a:lstStyle/>
          <a:p>
            <a:pPr marL="0" marR="0">
              <a:lnSpc>
                <a:spcPct val="75000"/>
              </a:lnSpc>
              <a:spcBef>
                <a:spcPts val="0"/>
              </a:spcBef>
              <a:spcAft>
                <a:spcPts val="0"/>
              </a:spcAft>
              <a:tabLst>
                <a:tab pos="285750" algn="l"/>
              </a:tabLst>
            </a:pPr>
            <a:r>
              <a:rPr lang="en-US" b="1" dirty="0">
                <a:solidFill>
                  <a:srgbClr val="002060"/>
                </a:solidFill>
                <a:latin typeface="Amasis MT Pro Light" panose="02040304050005020304" pitchFamily="18" charset="0"/>
                <a:ea typeface="Calibri" panose="020F0502020204030204" pitchFamily="34" charset="0"/>
                <a:cs typeface="Times New Roman" panose="02020603050405020304" pitchFamily="18" charset="0"/>
              </a:rPr>
              <a:t>FEBRUARY </a:t>
            </a:r>
            <a:r>
              <a:rPr lang="en-US" sz="1800" b="1" dirty="0">
                <a:solidFill>
                  <a:srgbClr val="002060"/>
                </a:solidFill>
                <a:effectLst/>
                <a:latin typeface="Amasis MT Pro Light" panose="02040304050005020304" pitchFamily="18" charset="0"/>
                <a:ea typeface="Calibri" panose="020F0502020204030204" pitchFamily="34" charset="0"/>
                <a:cs typeface="Times New Roman" panose="02020603050405020304" pitchFamily="18" charset="0"/>
              </a:rPr>
              <a:t>COMMUNION OFFERING</a:t>
            </a:r>
          </a:p>
        </p:txBody>
      </p:sp>
    </p:spTree>
    <p:extLst>
      <p:ext uri="{BB962C8B-B14F-4D97-AF65-F5344CB8AC3E}">
        <p14:creationId xmlns:p14="http://schemas.microsoft.com/office/powerpoint/2010/main" val="311162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3282CAB-810B-46F7-B54C-D678EC2F7BC7}"/>
              </a:ext>
            </a:extLst>
          </p:cNvPr>
          <p:cNvGrpSpPr/>
          <p:nvPr/>
        </p:nvGrpSpPr>
        <p:grpSpPr>
          <a:xfrm>
            <a:off x="80843" y="6779449"/>
            <a:ext cx="7610715" cy="3278951"/>
            <a:chOff x="0" y="6779449"/>
            <a:chExt cx="7610715" cy="3278951"/>
          </a:xfrm>
        </p:grpSpPr>
        <p:grpSp>
          <p:nvGrpSpPr>
            <p:cNvPr id="3" name="Group 2">
              <a:extLst>
                <a:ext uri="{FF2B5EF4-FFF2-40B4-BE49-F238E27FC236}">
                  <a16:creationId xmlns:a16="http://schemas.microsoft.com/office/drawing/2014/main" id="{68CD2C39-EF4C-4B1D-945E-5F53BE6E5563}"/>
                </a:ext>
              </a:extLst>
            </p:cNvPr>
            <p:cNvGrpSpPr/>
            <p:nvPr/>
          </p:nvGrpSpPr>
          <p:grpSpPr>
            <a:xfrm>
              <a:off x="0" y="6779449"/>
              <a:ext cx="7610715" cy="3278951"/>
              <a:chOff x="51618" y="4116428"/>
              <a:chExt cx="7610715" cy="4519676"/>
            </a:xfrm>
          </p:grpSpPr>
          <p:sp>
            <p:nvSpPr>
              <p:cNvPr id="20" name="Rectangle 19">
                <a:extLst>
                  <a:ext uri="{FF2B5EF4-FFF2-40B4-BE49-F238E27FC236}">
                    <a16:creationId xmlns:a16="http://schemas.microsoft.com/office/drawing/2014/main" id="{601C4FEB-9DB9-4F3D-A0A7-A691857D5F63}"/>
                  </a:ext>
                </a:extLst>
              </p:cNvPr>
              <p:cNvSpPr/>
              <p:nvPr/>
            </p:nvSpPr>
            <p:spPr>
              <a:xfrm>
                <a:off x="134515" y="4116428"/>
                <a:ext cx="7527818" cy="45196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30A7F02-49F7-4786-AA58-1DE86B997C90}"/>
                  </a:ext>
                </a:extLst>
              </p:cNvPr>
              <p:cNvSpPr txBox="1"/>
              <p:nvPr/>
            </p:nvSpPr>
            <p:spPr>
              <a:xfrm>
                <a:off x="3438417" y="6274132"/>
                <a:ext cx="4165600" cy="184666"/>
              </a:xfrm>
              <a:prstGeom prst="rect">
                <a:avLst/>
              </a:prstGeom>
              <a:noFill/>
            </p:spPr>
            <p:txBody>
              <a:bodyPr wrap="square" lIns="0" tIns="0" rIns="0" bIns="0" rtlCol="0">
                <a:spAutoFit/>
              </a:bodyPr>
              <a:lstStyle/>
              <a:p>
                <a:endParaRPr lang="en-US" sz="1200" dirty="0">
                  <a:solidFill>
                    <a:srgbClr val="455CC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1772038F-C62C-4311-AA07-9CAB8E5DD13D}"/>
                  </a:ext>
                </a:extLst>
              </p:cNvPr>
              <p:cNvSpPr/>
              <p:nvPr/>
            </p:nvSpPr>
            <p:spPr>
              <a:xfrm>
                <a:off x="51618" y="4394517"/>
                <a:ext cx="3596512" cy="424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interested in being</a:t>
                </a:r>
                <a:endParaRPr lang="en-US"/>
              </a:p>
            </p:txBody>
          </p:sp>
        </p:grpSp>
        <p:sp>
          <p:nvSpPr>
            <p:cNvPr id="34" name="TextBox 33">
              <a:extLst>
                <a:ext uri="{FF2B5EF4-FFF2-40B4-BE49-F238E27FC236}">
                  <a16:creationId xmlns:a16="http://schemas.microsoft.com/office/drawing/2014/main" id="{950CA7E5-1355-44ED-9627-0F710F5C82C3}"/>
                </a:ext>
              </a:extLst>
            </p:cNvPr>
            <p:cNvSpPr txBox="1"/>
            <p:nvPr/>
          </p:nvSpPr>
          <p:spPr>
            <a:xfrm>
              <a:off x="82897" y="7063149"/>
              <a:ext cx="3513615" cy="1582741"/>
            </a:xfrm>
            <a:prstGeom prst="rect">
              <a:avLst/>
            </a:prstGeom>
            <a:noFill/>
          </p:spPr>
          <p:txBody>
            <a:bodyPr wrap="square">
              <a:spAutoFit/>
            </a:bodyPr>
            <a:lstStyle/>
            <a:p>
              <a:pPr marL="0" marR="0">
                <a:lnSpc>
                  <a:spcPct val="107000"/>
                </a:lnSpc>
                <a:spcBef>
                  <a:spcPts val="0"/>
                </a:spcBef>
                <a:spcAft>
                  <a:spcPts val="0"/>
                </a:spcAft>
              </a:pPr>
              <a:r>
                <a:rPr lang="en-US" b="1" dirty="0" err="1">
                  <a:solidFill>
                    <a:srgbClr val="344EBC"/>
                  </a:solidFill>
                  <a:effectLst/>
                  <a:latin typeface="Amasis MT Pro Light" panose="02040304050005020304" pitchFamily="18" charset="0"/>
                  <a:ea typeface="DengXian" panose="02010600030101010101" pitchFamily="2" charset="-122"/>
                  <a:cs typeface="Calibri" panose="020F0502020204030204" pitchFamily="34" charset="0"/>
                </a:rPr>
                <a:t>SHERBOURNE</a:t>
              </a:r>
              <a:r>
                <a:rPr lang="en-US" b="1" dirty="0">
                  <a:solidFill>
                    <a:srgbClr val="344EBC"/>
                  </a:solidFill>
                  <a:effectLst/>
                  <a:latin typeface="Amasis MT Pro Light" panose="02040304050005020304" pitchFamily="18" charset="0"/>
                  <a:ea typeface="DengXian" panose="02010600030101010101" pitchFamily="2" charset="-122"/>
                  <a:cs typeface="Calibri" panose="020F0502020204030204" pitchFamily="34" charset="0"/>
                </a:rPr>
                <a:t> FOOD PANTRY</a:t>
              </a:r>
            </a:p>
            <a:p>
              <a:pPr marL="0" marR="0">
                <a:lnSpc>
                  <a:spcPct val="107000"/>
                </a:lnSpc>
                <a:spcBef>
                  <a:spcPts val="0"/>
                </a:spcBef>
                <a:spcAft>
                  <a:spcPts val="0"/>
                </a:spcAft>
              </a:pPr>
              <a:r>
                <a:rPr lang="en-US" b="1" dirty="0">
                  <a:solidFill>
                    <a:srgbClr val="344EBC"/>
                  </a:solidFill>
                  <a:effectLst/>
                  <a:latin typeface="Amasis MT Pro Light" panose="02040304050005020304" pitchFamily="18" charset="0"/>
                  <a:ea typeface="DengXian" panose="02010600030101010101" pitchFamily="2" charset="-122"/>
                  <a:cs typeface="Calibri" panose="020F0502020204030204" pitchFamily="34" charset="0"/>
                </a:rPr>
                <a:t>MONTHLY REQUEST</a:t>
              </a:r>
              <a:endParaRPr lang="en-US" dirty="0">
                <a:solidFill>
                  <a:srgbClr val="344EBC"/>
                </a:solidFill>
                <a:effectLst/>
                <a:latin typeface="Amasis MT Pro Light" panose="020403040500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During the month of February, the </a:t>
              </a:r>
              <a:r>
                <a:rPr lang="en-US" sz="1100" dirty="0" err="1">
                  <a:effectLst/>
                  <a:latin typeface="Calibri" panose="020F0502020204030204" pitchFamily="34" charset="0"/>
                  <a:ea typeface="Calibri" panose="020F0502020204030204" pitchFamily="34" charset="0"/>
                  <a:cs typeface="Calibri" panose="020F0502020204030204" pitchFamily="34" charset="0"/>
                </a:rPr>
                <a:t>Sherbourne</a:t>
              </a:r>
              <a:r>
                <a:rPr lang="en-US" sz="1100" dirty="0">
                  <a:effectLst/>
                  <a:latin typeface="Calibri" panose="020F0502020204030204" pitchFamily="34" charset="0"/>
                  <a:ea typeface="Calibri" panose="020F0502020204030204" pitchFamily="34" charset="0"/>
                  <a:cs typeface="Calibri" panose="020F0502020204030204" pitchFamily="34" charset="0"/>
                </a:rPr>
                <a:t> Food Pantry is asking for donations of hot/cold cereals and canned/powdered milk.  This can include Instant oatmeal, grits, and types of non-refrigerated milks found in the juice isle of your local grocery store.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0" name="Rectangle 39">
            <a:extLst>
              <a:ext uri="{FF2B5EF4-FFF2-40B4-BE49-F238E27FC236}">
                <a16:creationId xmlns:a16="http://schemas.microsoft.com/office/drawing/2014/main" id="{905D48FF-3238-4976-9B07-9C2A8A38C055}"/>
              </a:ext>
            </a:extLst>
          </p:cNvPr>
          <p:cNvSpPr/>
          <p:nvPr/>
        </p:nvSpPr>
        <p:spPr>
          <a:xfrm>
            <a:off x="3678919" y="6981198"/>
            <a:ext cx="4136194" cy="307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interested in being</a:t>
            </a:r>
            <a:endParaRPr lang="en-US"/>
          </a:p>
        </p:txBody>
      </p:sp>
      <p:sp>
        <p:nvSpPr>
          <p:cNvPr id="4" name="TextBox 3">
            <a:extLst>
              <a:ext uri="{FF2B5EF4-FFF2-40B4-BE49-F238E27FC236}">
                <a16:creationId xmlns:a16="http://schemas.microsoft.com/office/drawing/2014/main" id="{C3F9AC21-3FF8-4957-A5DD-6064866F0587}"/>
              </a:ext>
            </a:extLst>
          </p:cNvPr>
          <p:cNvSpPr txBox="1"/>
          <p:nvPr/>
        </p:nvSpPr>
        <p:spPr>
          <a:xfrm>
            <a:off x="250370" y="273441"/>
            <a:ext cx="5299529" cy="3689806"/>
          </a:xfrm>
          <a:prstGeom prst="rect">
            <a:avLst/>
          </a:prstGeom>
          <a:noFill/>
        </p:spPr>
        <p:txBody>
          <a:bodyPr wrap="square" lIns="0" tIns="0" rIns="0" bIns="0">
            <a:noAutofit/>
          </a:bodyPr>
          <a:lstStyle/>
          <a:p>
            <a:pPr marL="0" marR="0">
              <a:lnSpc>
                <a:spcPct val="85000"/>
              </a:lnSpc>
            </a:pPr>
            <a:r>
              <a:rPr lang="en-US" b="1" dirty="0">
                <a:solidFill>
                  <a:srgbClr val="455CC2"/>
                </a:solidFill>
                <a:effectLst/>
                <a:latin typeface="Amasis MT Pro Light" panose="02040304050005020304" pitchFamily="18" charset="0"/>
                <a:ea typeface="DengXian" panose="02010600030101010101" pitchFamily="2" charset="-122"/>
                <a:cs typeface="Calibri" panose="020F0502020204030204" pitchFamily="34" charset="0"/>
              </a:rPr>
              <a:t>A LOVE STORY</a:t>
            </a:r>
            <a:endParaRPr lang="en-US" b="1" dirty="0">
              <a:solidFill>
                <a:srgbClr val="455CC2"/>
              </a:solidFill>
              <a:effectLst/>
              <a:latin typeface="Amasis MT Pro Light" panose="02040304050005020304" pitchFamily="18" charset="0"/>
              <a:ea typeface="Calibri" panose="020F0502020204030204" pitchFamily="34" charset="0"/>
              <a:cs typeface="Times New Roman" panose="02020603050405020304" pitchFamily="18" charset="0"/>
            </a:endParaRPr>
          </a:p>
          <a:p>
            <a:pPr marL="0" marR="0">
              <a:lnSpc>
                <a:spcPct val="85000"/>
              </a:lnSpc>
            </a:pPr>
            <a:r>
              <a:rPr lang="en-US" sz="1200" dirty="0">
                <a:solidFill>
                  <a:srgbClr val="000000"/>
                </a:solidFill>
                <a:effectLst/>
                <a:latin typeface="Amasis MT Pro Light" panose="02040304050005020304" pitchFamily="18" charset="0"/>
                <a:ea typeface="DengXian" panose="02010600030101010101" pitchFamily="2" charset="-122"/>
                <a:cs typeface="Calibri" panose="020F0502020204030204" pitchFamily="34" charset="0"/>
              </a:rPr>
              <a:t>By </a:t>
            </a:r>
            <a:r>
              <a:rPr lang="en-US" sz="1200" dirty="0">
                <a:solidFill>
                  <a:srgbClr val="000000"/>
                </a:solidFill>
                <a:latin typeface="Amasis MT Pro Light" panose="02040304050005020304" pitchFamily="18" charset="0"/>
                <a:ea typeface="DengXian" panose="02010600030101010101" pitchFamily="2" charset="-122"/>
                <a:cs typeface="Calibri" panose="020F0502020204030204" pitchFamily="34" charset="0"/>
              </a:rPr>
              <a:t>Suzanne Davis</a:t>
            </a:r>
            <a:endParaRPr lang="en-US" sz="1200" dirty="0">
              <a:effectLst/>
              <a:latin typeface="Amasis MT Pro Light" panose="02040304050005020304" pitchFamily="18" charset="0"/>
              <a:ea typeface="Calibri" panose="020F0502020204030204" pitchFamily="34" charset="0"/>
              <a:cs typeface="Times New Roman" panose="02020603050405020304" pitchFamily="18" charset="0"/>
            </a:endParaRPr>
          </a:p>
          <a:p>
            <a:pPr>
              <a:lnSpc>
                <a:spcPct val="90000"/>
              </a:lnSpc>
            </a:pPr>
            <a:r>
              <a:rPr lang="en-US" sz="1200" dirty="0">
                <a:solidFill>
                  <a:srgbClr val="000000"/>
                </a:solidFill>
                <a:ea typeface="Arial Unicode MS"/>
                <a:cs typeface="Arial Unicode MS"/>
              </a:rPr>
              <a:t>I have had the privilege of experiencing various job positions.  One position was as a manager at a gas station/fast food restaurant. The station was in the middle of nowhere and the next closest store was at least 20 minutes away. The restaurant next door was the hip place to be and where all the locals hung out. The very first customer I had at the station was a young man named Jason. He was working and living at his grandmother’s farm. He had no other family than her. He could have gone to college and “done something” with his life. He chose to stay with his grandmother and work the farm. Every night just after dusk he would come by the store and get a drink. I would ask him how he was or how his day went. He would tell me about a calf born or a tractor that had broken down. After a year of this conversing, he came in one night with a big sigh. He and his grandmother had been arguing. He felt that she did not appreciate him though he worked the farm and gave up college so she would not have to be alone. </a:t>
            </a:r>
          </a:p>
          <a:p>
            <a:pPr>
              <a:lnSpc>
                <a:spcPct val="90000"/>
              </a:lnSpc>
            </a:pPr>
            <a:endParaRPr lang="en-US" sz="1200" dirty="0">
              <a:solidFill>
                <a:srgbClr val="000000"/>
              </a:solidFill>
              <a:ea typeface="Arial Unicode MS"/>
              <a:cs typeface="Arial Unicode MS"/>
            </a:endParaRPr>
          </a:p>
          <a:p>
            <a:pPr>
              <a:lnSpc>
                <a:spcPct val="90000"/>
              </a:lnSpc>
            </a:pPr>
            <a:r>
              <a:rPr lang="en-US" sz="1200" dirty="0">
                <a:solidFill>
                  <a:srgbClr val="000000"/>
                </a:solidFill>
                <a:ea typeface="Arial Unicode MS"/>
                <a:cs typeface="Arial Unicode MS"/>
              </a:rPr>
              <a:t>His grandmother came in almost every Tuesday and Thursday for a chicken sandwich and a cup of coffee. Her topic of conversation was almost always about how her grandson Jason was wasting his life working on the farm. In fact she even at one point thought of selling the farm so he would “move on with his life”.  They loved each other and wanted what they thought was best for each other.   Their difference of opinions caused much strife between them.</a:t>
            </a:r>
          </a:p>
          <a:p>
            <a:pPr>
              <a:lnSpc>
                <a:spcPct val="90000"/>
              </a:lnSpc>
            </a:pPr>
            <a:endParaRPr lang="en-US" sz="1200" dirty="0">
              <a:solidFill>
                <a:srgbClr val="000000"/>
              </a:solidFill>
              <a:ea typeface="Arial Unicode MS"/>
              <a:cs typeface="Arial Unicode MS"/>
            </a:endParaRPr>
          </a:p>
          <a:p>
            <a:pPr>
              <a:lnSpc>
                <a:spcPct val="90000"/>
              </a:lnSpc>
            </a:pPr>
            <a:endParaRPr lang="en-US" sz="1200" dirty="0">
              <a:solidFill>
                <a:srgbClr val="000000"/>
              </a:solidFill>
              <a:ea typeface="Arial Unicode MS"/>
              <a:cs typeface="Arial Unicode MS"/>
            </a:endParaRPr>
          </a:p>
        </p:txBody>
      </p:sp>
      <p:sp>
        <p:nvSpPr>
          <p:cNvPr id="29" name="TextBox 28">
            <a:extLst>
              <a:ext uri="{FF2B5EF4-FFF2-40B4-BE49-F238E27FC236}">
                <a16:creationId xmlns:a16="http://schemas.microsoft.com/office/drawing/2014/main" id="{832DC617-50E4-453E-99E4-BACF99FD917B}"/>
              </a:ext>
            </a:extLst>
          </p:cNvPr>
          <p:cNvSpPr txBox="1"/>
          <p:nvPr/>
        </p:nvSpPr>
        <p:spPr>
          <a:xfrm>
            <a:off x="7106970" y="9298534"/>
            <a:ext cx="530915" cy="567267"/>
          </a:xfrm>
          <a:prstGeom prst="rect">
            <a:avLst/>
          </a:prstGeom>
          <a:solidFill>
            <a:srgbClr val="002060"/>
          </a:solidFill>
        </p:spPr>
        <p:txBody>
          <a:bodyPr wrap="none" rtlCol="0" anchor="ctr">
            <a:noAutofit/>
          </a:bodyPr>
          <a:lstStyle/>
          <a:p>
            <a:pPr algn="ctr"/>
            <a:r>
              <a:rPr lang="en-US" sz="1000" dirty="0">
                <a:solidFill>
                  <a:schemeClr val="bg1"/>
                </a:solidFill>
                <a:latin typeface="Avenir Next LT Pro Demi" panose="020B0704020202020204" pitchFamily="34" charset="0"/>
              </a:rPr>
              <a:t>PAGE</a:t>
            </a:r>
          </a:p>
          <a:p>
            <a:pPr algn="ctr"/>
            <a:r>
              <a:rPr lang="en-US" sz="1600" dirty="0">
                <a:solidFill>
                  <a:schemeClr val="bg1"/>
                </a:solidFill>
                <a:latin typeface="Avenir Next LT Pro Demi" panose="020B0704020202020204" pitchFamily="34" charset="0"/>
              </a:rPr>
              <a:t>3</a:t>
            </a:r>
          </a:p>
        </p:txBody>
      </p:sp>
      <p:pic>
        <p:nvPicPr>
          <p:cNvPr id="2052" name="Picture 4" descr="Loudoun Farm Lane | Country roads, Country roads take me home, Country">
            <a:extLst>
              <a:ext uri="{FF2B5EF4-FFF2-40B4-BE49-F238E27FC236}">
                <a16:creationId xmlns:a16="http://schemas.microsoft.com/office/drawing/2014/main" id="{B338642B-FC6B-444B-B74D-F575EEC91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518" y="680636"/>
            <a:ext cx="1827184" cy="275152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ACB3174-1AA6-4C9C-A203-D1EA2CDBFBFE}"/>
              </a:ext>
            </a:extLst>
          </p:cNvPr>
          <p:cNvSpPr txBox="1"/>
          <p:nvPr/>
        </p:nvSpPr>
        <p:spPr>
          <a:xfrm>
            <a:off x="135473" y="4027927"/>
            <a:ext cx="7369629" cy="2751522"/>
          </a:xfrm>
          <a:prstGeom prst="rect">
            <a:avLst/>
          </a:prstGeom>
          <a:noFill/>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Arial Unicode MS"/>
                <a:cs typeface="Arial Unicode MS"/>
              </a:rPr>
              <a:t>About a year and a half after first meeting them both, Jason was found in the field at their farm. He had an aneurism while working. About a week after Jason had died I found his grandmother crying in the parking lot of the station because she couldn’t clean her windshield. She asked me to help her clean it. As I cleaned her windshield, she told me about how much she misunderstood her grandson and there where so many “little things” she was noticing he would have done for her without her paying attention to them.  About a month later she too passed away from a heart attack. Many of the locals said she died of a broken heart.</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Arial Unicode MS"/>
              <a:cs typeface="Arial Unicode M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Arial Unicode MS"/>
                <a:cs typeface="Arial Unicode MS"/>
              </a:rPr>
              <a:t>Both Jason and his grandmother loved each other deeply and would have given up everything for one another.  Jason expressed his love by working hard and selflessly to make sure his grandmother was safe and secure. His grandmother expressed her love by being willing to give up everything she owned to secure his future. Neither of them where able to see those expressions of love in their full beauty.  Their story will forever be embedded into my heart. </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Arial Unicode MS"/>
              <a:cs typeface="Arial Unicode M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Arial Unicode MS"/>
                <a:cs typeface="Arial Unicode MS"/>
              </a:rPr>
              <a:t>All throughout the Bible we read of the “little things” God has done to express His love for us, up to giving up it all to secure our future with Him.  What ways does God let you know He is there and loves you? What ways do you let God know that you love Him?</a:t>
            </a:r>
            <a:endParaRPr lang="en-US" dirty="0"/>
          </a:p>
        </p:txBody>
      </p:sp>
      <p:pic>
        <p:nvPicPr>
          <p:cNvPr id="35" name="Picture 2" descr="Spiced Up Hot Cereal Recipe | Allrecipes">
            <a:extLst>
              <a:ext uri="{FF2B5EF4-FFF2-40B4-BE49-F238E27FC236}">
                <a16:creationId xmlns:a16="http://schemas.microsoft.com/office/drawing/2014/main" id="{8EECE2A3-366E-4361-A288-7174A99DB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997" y="8734350"/>
            <a:ext cx="1334645" cy="88508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289663B8-6557-4B72-9599-3B627E0BE81A}"/>
              </a:ext>
            </a:extLst>
          </p:cNvPr>
          <p:cNvSpPr txBox="1"/>
          <p:nvPr/>
        </p:nvSpPr>
        <p:spPr>
          <a:xfrm>
            <a:off x="142103" y="8678577"/>
            <a:ext cx="1826398" cy="938719"/>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your convenience there is a white donation cabinet located outside, under the Breeze Way, for after hour drop offs.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35609DB8-A981-44D1-838D-FACDA79B16B9}"/>
              </a:ext>
            </a:extLst>
          </p:cNvPr>
          <p:cNvSpPr txBox="1"/>
          <p:nvPr/>
        </p:nvSpPr>
        <p:spPr>
          <a:xfrm>
            <a:off x="3784866" y="7083738"/>
            <a:ext cx="2260875" cy="2192075"/>
          </a:xfrm>
          <a:prstGeom prst="rect">
            <a:avLst/>
          </a:prstGeom>
          <a:noFill/>
        </p:spPr>
        <p:txBody>
          <a:bodyPr wrap="square">
            <a:spAutoFit/>
          </a:bodyPr>
          <a:lstStyle/>
          <a:p>
            <a:pPr marL="0" marR="0">
              <a:lnSpc>
                <a:spcPct val="107000"/>
              </a:lnSpc>
              <a:spcBef>
                <a:spcPts val="0"/>
              </a:spcBef>
              <a:spcAft>
                <a:spcPts val="0"/>
              </a:spcAft>
            </a:pPr>
            <a:r>
              <a:rPr lang="en-US" b="1" dirty="0">
                <a:solidFill>
                  <a:srgbClr val="344EBC"/>
                </a:solidFill>
                <a:effectLst/>
                <a:latin typeface="Amasis MT Pro Light" panose="02040304050005020304" pitchFamily="18" charset="0"/>
                <a:ea typeface="DengXian" panose="02010600030101010101" pitchFamily="2" charset="-122"/>
                <a:cs typeface="Calibri" panose="020F0502020204030204" pitchFamily="34" charset="0"/>
              </a:rPr>
              <a:t>CONTRIBUTIONS</a:t>
            </a:r>
            <a:endParaRPr lang="en-US" dirty="0">
              <a:solidFill>
                <a:srgbClr val="344EBC"/>
              </a:solidFill>
              <a:effectLst/>
              <a:latin typeface="Amasis MT Pro Light" panose="020403040500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Thank you again for your generosity throughout the year 2021. Your support provided 5354 </a:t>
            </a:r>
            <a:r>
              <a:rPr lang="en-US" sz="11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lbs</a:t>
            </a: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of food for families in our community through the </a:t>
            </a:r>
            <a:r>
              <a:rPr lang="en-US" sz="11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Sherbourne</a:t>
            </a: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Food pantry and 75 Christmas dinners. Beulah also has provided 403 pairs of socks for individuals in need through CARITAS -  Thank you, God bless and continue to GIVE!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descr="A picture containing bag, clothing, clothes&#10;&#10;Description automatically generated">
            <a:extLst>
              <a:ext uri="{FF2B5EF4-FFF2-40B4-BE49-F238E27FC236}">
                <a16:creationId xmlns:a16="http://schemas.microsoft.com/office/drawing/2014/main" id="{229BD2B3-3A37-43F0-953D-E45E0C30E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818715" y="7417672"/>
            <a:ext cx="2116667" cy="1587500"/>
          </a:xfrm>
          <a:prstGeom prst="rect">
            <a:avLst/>
          </a:prstGeom>
        </p:spPr>
      </p:pic>
    </p:spTree>
    <p:extLst>
      <p:ext uri="{BB962C8B-B14F-4D97-AF65-F5344CB8AC3E}">
        <p14:creationId xmlns:p14="http://schemas.microsoft.com/office/powerpoint/2010/main" val="295456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23276B-2178-4713-9ABF-979E867BD246}"/>
              </a:ext>
            </a:extLst>
          </p:cNvPr>
          <p:cNvSpPr/>
          <p:nvPr/>
        </p:nvSpPr>
        <p:spPr>
          <a:xfrm>
            <a:off x="162983" y="177958"/>
            <a:ext cx="7446434" cy="54666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7EBA56-3118-44AB-8678-B738E6FEA53D}"/>
              </a:ext>
            </a:extLst>
          </p:cNvPr>
          <p:cNvSpPr txBox="1"/>
          <p:nvPr/>
        </p:nvSpPr>
        <p:spPr>
          <a:xfrm>
            <a:off x="140097" y="9422976"/>
            <a:ext cx="530915" cy="567267"/>
          </a:xfrm>
          <a:prstGeom prst="rect">
            <a:avLst/>
          </a:prstGeom>
          <a:noFill/>
        </p:spPr>
        <p:txBody>
          <a:bodyPr wrap="none" rtlCol="0" anchor="ctr">
            <a:noAutofit/>
          </a:bodyPr>
          <a:lstStyle/>
          <a:p>
            <a:pPr algn="ctr"/>
            <a:r>
              <a:rPr lang="en-US" sz="1000" dirty="0">
                <a:solidFill>
                  <a:schemeClr val="bg1"/>
                </a:solidFill>
                <a:latin typeface="Avenir Next LT Pro Demi" panose="020B0704020202020204" pitchFamily="34" charset="0"/>
              </a:rPr>
              <a:t>PAGE</a:t>
            </a:r>
          </a:p>
          <a:p>
            <a:pPr algn="ctr"/>
            <a:r>
              <a:rPr lang="en-US" sz="1600" dirty="0">
                <a:solidFill>
                  <a:schemeClr val="bg1"/>
                </a:solidFill>
                <a:latin typeface="Avenir Next LT Pro Demi" panose="020B0704020202020204" pitchFamily="34" charset="0"/>
              </a:rPr>
              <a:t>4</a:t>
            </a:r>
          </a:p>
        </p:txBody>
      </p:sp>
      <p:sp>
        <p:nvSpPr>
          <p:cNvPr id="38" name="Rectangle 37">
            <a:extLst>
              <a:ext uri="{FF2B5EF4-FFF2-40B4-BE49-F238E27FC236}">
                <a16:creationId xmlns:a16="http://schemas.microsoft.com/office/drawing/2014/main" id="{E4746C06-675E-4C11-8784-D1F8B7D3D5DE}"/>
              </a:ext>
            </a:extLst>
          </p:cNvPr>
          <p:cNvSpPr/>
          <p:nvPr/>
        </p:nvSpPr>
        <p:spPr>
          <a:xfrm>
            <a:off x="3439777" y="386418"/>
            <a:ext cx="4413784" cy="484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738EF5B-3952-4CF4-8C33-C9B20879BEB5}"/>
              </a:ext>
            </a:extLst>
          </p:cNvPr>
          <p:cNvSpPr txBox="1"/>
          <p:nvPr/>
        </p:nvSpPr>
        <p:spPr>
          <a:xfrm>
            <a:off x="3524978" y="417248"/>
            <a:ext cx="3993304" cy="4450500"/>
          </a:xfrm>
          <a:prstGeom prst="rect">
            <a:avLst/>
          </a:prstGeom>
          <a:noFill/>
        </p:spPr>
        <p:txBody>
          <a:bodyPr wrap="square" lIns="0" tIns="0" rIns="0" bIns="0" rtlCol="0">
            <a:noAutofit/>
          </a:bodyPr>
          <a:lstStyle/>
          <a:p>
            <a:r>
              <a:rPr lang="en-US" sz="1600" b="1" dirty="0" err="1">
                <a:solidFill>
                  <a:srgbClr val="7030A0"/>
                </a:solidFill>
                <a:latin typeface="Amasis MT Pro Light" panose="02040304050005020304" pitchFamily="18" charset="0"/>
              </a:rPr>
              <a:t>UMW</a:t>
            </a:r>
            <a:r>
              <a:rPr lang="en-US" sz="1600" b="1" dirty="0">
                <a:solidFill>
                  <a:srgbClr val="7030A0"/>
                </a:solidFill>
                <a:latin typeface="Amasis MT Pro Light" panose="02040304050005020304" pitchFamily="18" charset="0"/>
              </a:rPr>
              <a:t> MISSION WITNESS</a:t>
            </a:r>
          </a:p>
          <a:p>
            <a:pPr>
              <a:lnSpc>
                <a:spcPct val="90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Prayer Calendar is published annually by United Methodist Women.  It invites us to pray as one people responsive to God’s </a:t>
            </a:r>
          </a:p>
          <a:p>
            <a:pPr>
              <a:lnSpc>
                <a:spcPct val="90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call to relationships of caring, connecting and healing in a world </a:t>
            </a:r>
          </a:p>
          <a:p>
            <a:pPr>
              <a:lnSpc>
                <a:spcPct val="90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of uncertainty in all but the love of God.  Each month we share a testimony from a person in mission for Christ through the United Methodist Church.</a:t>
            </a:r>
          </a:p>
          <a:p>
            <a:pPr>
              <a:lnSpc>
                <a:spcPct val="90000"/>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0">
              <a:lnSpc>
                <a:spcPct val="90000"/>
              </a:lnSpc>
            </a:pPr>
            <a:r>
              <a:rPr lang="en-US" sz="1200" b="1" cap="all" dirty="0">
                <a:effectLst/>
                <a:latin typeface="Calibri" panose="020F0502020204030204" pitchFamily="34" charset="0"/>
                <a:ea typeface="Calibri" panose="020F0502020204030204" pitchFamily="34" charset="0"/>
                <a:cs typeface="Times New Roman" panose="02020603050405020304" pitchFamily="18" charset="0"/>
              </a:rPr>
              <a:t>Scripture for the Month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When your words turned up, I feasted on them; and they became my joy, the delight of my heart, because I belong to you, Lord God of heavenly forces.  </a:t>
            </a:r>
            <a:r>
              <a:rPr lang="en-US" sz="1200" dirty="0">
                <a:effectLst/>
                <a:latin typeface="Calibri" panose="020F0502020204030204" pitchFamily="34" charset="0"/>
                <a:ea typeface="Calibri" panose="020F0502020204030204" pitchFamily="34" charset="0"/>
                <a:cs typeface="Calibri" panose="020F0502020204030204" pitchFamily="34" charset="0"/>
              </a:rPr>
              <a:t>Jeremiah 15:16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90000"/>
              </a:lnSpc>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90000"/>
              </a:lnSpc>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WITNESS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May those who are looking for joy in wrong places find it today by encountering God’s divine presence in the loving fellowship with others.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gn="r">
              <a:lnSpc>
                <a:spcPct val="90000"/>
              </a:lnSpc>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Hikari</a:t>
            </a:r>
            <a:r>
              <a:rPr lang="en-US" sz="1200" dirty="0">
                <a:effectLst/>
                <a:latin typeface="Calibri" panose="020F0502020204030204" pitchFamily="34" charset="0"/>
                <a:ea typeface="Calibri" panose="020F0502020204030204" pitchFamily="34" charset="0"/>
                <a:cs typeface="Times New Roman" panose="02020603050405020304" pitchFamily="18" charset="0"/>
              </a:rPr>
              <a:t> K. Chang,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UMW</a:t>
            </a:r>
            <a:r>
              <a:rPr lang="en-US" sz="1200" dirty="0">
                <a:effectLst/>
                <a:latin typeface="Calibri" panose="020F0502020204030204" pitchFamily="34" charset="0"/>
                <a:ea typeface="Calibri" panose="020F0502020204030204" pitchFamily="34" charset="0"/>
                <a:cs typeface="Times New Roman" panose="02020603050405020304" pitchFamily="18" charset="0"/>
              </a:rPr>
              <a:t> Regional Missionary</a:t>
            </a:r>
          </a:p>
          <a:p>
            <a:pPr marR="0" algn="r">
              <a:lnSpc>
                <a:spcPct val="90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serving at the Wesley Foundation, Tokyo, Japan</a:t>
            </a:r>
          </a:p>
          <a:p>
            <a:pPr marR="0" algn="r">
              <a:lnSpc>
                <a:spcPct val="90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R="0">
              <a:lnSpc>
                <a:spcPct val="90000"/>
              </a:lnSpc>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PRAYER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90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Please pray for international missionaries serving in Burundi, Cambodia, Cameroon, Canada, and Chile and our United States missionaries serving in California, Colorado, Connecticut and Delaware.</a:t>
            </a:r>
          </a:p>
        </p:txBody>
      </p:sp>
      <p:sp>
        <p:nvSpPr>
          <p:cNvPr id="40" name="Rectangle 39">
            <a:extLst>
              <a:ext uri="{FF2B5EF4-FFF2-40B4-BE49-F238E27FC236}">
                <a16:creationId xmlns:a16="http://schemas.microsoft.com/office/drawing/2014/main" id="{1FD62D5B-6E8C-4031-963A-2B14A36FFBC3}"/>
              </a:ext>
            </a:extLst>
          </p:cNvPr>
          <p:cNvSpPr/>
          <p:nvPr/>
        </p:nvSpPr>
        <p:spPr>
          <a:xfrm>
            <a:off x="80086" y="367666"/>
            <a:ext cx="3216266" cy="486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B7C9990-1A9C-469E-A0BF-0CA63FD5D529}"/>
              </a:ext>
            </a:extLst>
          </p:cNvPr>
          <p:cNvSpPr txBox="1"/>
          <p:nvPr/>
        </p:nvSpPr>
        <p:spPr>
          <a:xfrm>
            <a:off x="323925" y="2109682"/>
            <a:ext cx="2857472" cy="2758066"/>
          </a:xfrm>
          <a:prstGeom prst="rect">
            <a:avLst/>
          </a:prstGeom>
          <a:noFill/>
        </p:spPr>
        <p:txBody>
          <a:bodyPr wrap="square" lIns="0" tIns="0" rIns="0" bIns="0" rtlCol="0">
            <a:noAutofit/>
          </a:bodyPr>
          <a:lstStyle/>
          <a:p>
            <a:pPr>
              <a:lnSpc>
                <a:spcPct val="90000"/>
              </a:lnSpc>
            </a:pPr>
            <a:r>
              <a:rPr lang="en-US" sz="1600" b="1" dirty="0">
                <a:solidFill>
                  <a:srgbClr val="7030A0"/>
                </a:solidFill>
                <a:latin typeface="Amasis MT Pro Light" panose="02040304050005020304" pitchFamily="18" charset="0"/>
                <a:ea typeface="Calibri" panose="020F0502020204030204" pitchFamily="34" charset="0"/>
                <a:cs typeface="Times New Roman" panose="02020603050405020304" pitchFamily="18" charset="0"/>
              </a:rPr>
              <a:t>UNITED METHODIST WOMEN “MENDING HEARTS”</a:t>
            </a:r>
          </a:p>
          <a:p>
            <a:pPr>
              <a:lnSpc>
                <a:spcPct val="90000"/>
              </a:lnSpc>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Richmond District annual Charter for Racial Justice event will take place virtually </a:t>
            </a:r>
          </a:p>
          <a:p>
            <a:pPr>
              <a:lnSpc>
                <a:spcPct val="90000"/>
              </a:lnSpc>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Saturday, February 26.  We will gather via Zoom to visit some of the “Mending Walls” murals scattered throughout Richmond that address racial justice issues. After hearing from the artist who coordinated the creation of the murals, attendees will be placed in break-out groups to discuss specific murals and their impact on viewers. Look for registration information with details in upcoming bulletins, and plan to join in the discussion.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rgbClr val="455CC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2" name="Picture 4" descr="United Methodist Women | Baltimore-Washington Conference UMC">
            <a:extLst>
              <a:ext uri="{FF2B5EF4-FFF2-40B4-BE49-F238E27FC236}">
                <a16:creationId xmlns:a16="http://schemas.microsoft.com/office/drawing/2014/main" id="{A23F3331-F19C-4E3F-BA93-E6AC823D3B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854" b="28518"/>
          <a:stretch/>
        </p:blipFill>
        <p:spPr bwMode="auto">
          <a:xfrm>
            <a:off x="3360869" y="8733290"/>
            <a:ext cx="4271434" cy="74718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4E5FAB94-84DE-4696-9208-70EEF569BE13}"/>
              </a:ext>
            </a:extLst>
          </p:cNvPr>
          <p:cNvGrpSpPr/>
          <p:nvPr/>
        </p:nvGrpSpPr>
        <p:grpSpPr>
          <a:xfrm>
            <a:off x="522044" y="398496"/>
            <a:ext cx="2659353" cy="1468193"/>
            <a:chOff x="220953" y="4244690"/>
            <a:chExt cx="2880360" cy="1569020"/>
          </a:xfrm>
        </p:grpSpPr>
        <p:pic>
          <p:nvPicPr>
            <p:cNvPr id="7174" name="Picture 6" descr="United Methodist Women">
              <a:extLst>
                <a:ext uri="{FF2B5EF4-FFF2-40B4-BE49-F238E27FC236}">
                  <a16:creationId xmlns:a16="http://schemas.microsoft.com/office/drawing/2014/main" id="{99A44AEE-4341-4D47-B575-8CE89CCF4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53" y="4244690"/>
              <a:ext cx="2880360" cy="15690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9FE80AF-8D44-466E-85A9-88C30332D3FC}"/>
                </a:ext>
              </a:extLst>
            </p:cNvPr>
            <p:cNvSpPr txBox="1"/>
            <p:nvPr/>
          </p:nvSpPr>
          <p:spPr>
            <a:xfrm>
              <a:off x="1051560" y="4476153"/>
              <a:ext cx="944489" cy="369332"/>
            </a:xfrm>
            <a:prstGeom prst="rect">
              <a:avLst/>
            </a:prstGeom>
            <a:noFill/>
          </p:spPr>
          <p:txBody>
            <a:bodyPr wrap="none" lIns="0" tIns="0" rIns="0" bIns="0" rtlCol="0">
              <a:noAutofit/>
            </a:bodyPr>
            <a:lstStyle/>
            <a:p>
              <a:r>
                <a:rPr lang="en-US" sz="3000" dirty="0">
                  <a:latin typeface="+mj-lt"/>
                </a:rPr>
                <a:t>BEULAH</a:t>
              </a:r>
            </a:p>
          </p:txBody>
        </p:sp>
      </p:grpSp>
      <p:grpSp>
        <p:nvGrpSpPr>
          <p:cNvPr id="27" name="Group 26">
            <a:extLst>
              <a:ext uri="{FF2B5EF4-FFF2-40B4-BE49-F238E27FC236}">
                <a16:creationId xmlns:a16="http://schemas.microsoft.com/office/drawing/2014/main" id="{F655E209-A0F6-4664-B919-F2FA90B4EE53}"/>
              </a:ext>
            </a:extLst>
          </p:cNvPr>
          <p:cNvGrpSpPr/>
          <p:nvPr/>
        </p:nvGrpSpPr>
        <p:grpSpPr>
          <a:xfrm>
            <a:off x="67386" y="5699791"/>
            <a:ext cx="7705014" cy="4180651"/>
            <a:chOff x="51618" y="4116428"/>
            <a:chExt cx="7772400" cy="5762571"/>
          </a:xfrm>
        </p:grpSpPr>
        <p:sp>
          <p:nvSpPr>
            <p:cNvPr id="28" name="Rectangle 27">
              <a:extLst>
                <a:ext uri="{FF2B5EF4-FFF2-40B4-BE49-F238E27FC236}">
                  <a16:creationId xmlns:a16="http://schemas.microsoft.com/office/drawing/2014/main" id="{EDE9ECA4-532E-42E7-9C03-B9FDF4CC0CB4}"/>
                </a:ext>
              </a:extLst>
            </p:cNvPr>
            <p:cNvSpPr/>
            <p:nvPr/>
          </p:nvSpPr>
          <p:spPr>
            <a:xfrm>
              <a:off x="134515" y="4116428"/>
              <a:ext cx="7527818" cy="57625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96BB84-C1F5-4456-B282-E09B2C6600B1}"/>
                </a:ext>
              </a:extLst>
            </p:cNvPr>
            <p:cNvSpPr txBox="1"/>
            <p:nvPr/>
          </p:nvSpPr>
          <p:spPr>
            <a:xfrm>
              <a:off x="3438417" y="6274132"/>
              <a:ext cx="4165600" cy="184666"/>
            </a:xfrm>
            <a:prstGeom prst="rect">
              <a:avLst/>
            </a:prstGeom>
            <a:noFill/>
          </p:spPr>
          <p:txBody>
            <a:bodyPr wrap="square" lIns="0" tIns="0" rIns="0" bIns="0" rtlCol="0">
              <a:spAutoFit/>
            </a:bodyPr>
            <a:lstStyle/>
            <a:p>
              <a:endParaRPr lang="en-US" sz="1200" dirty="0">
                <a:solidFill>
                  <a:srgbClr val="455CC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4ED6F922-A5EC-4AAA-99CB-539365C4ECE9}"/>
                </a:ext>
              </a:extLst>
            </p:cNvPr>
            <p:cNvSpPr/>
            <p:nvPr/>
          </p:nvSpPr>
          <p:spPr>
            <a:xfrm>
              <a:off x="51618" y="4394517"/>
              <a:ext cx="7772400" cy="528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interested in being</a:t>
              </a:r>
              <a:endParaRPr lang="en-US"/>
            </a:p>
          </p:txBody>
        </p:sp>
      </p:grpSp>
      <p:sp>
        <p:nvSpPr>
          <p:cNvPr id="31" name="TextBox 30">
            <a:extLst>
              <a:ext uri="{FF2B5EF4-FFF2-40B4-BE49-F238E27FC236}">
                <a16:creationId xmlns:a16="http://schemas.microsoft.com/office/drawing/2014/main" id="{C077C2EA-D8F5-4D59-AC90-51A35B34AC25}"/>
              </a:ext>
            </a:extLst>
          </p:cNvPr>
          <p:cNvSpPr txBox="1"/>
          <p:nvPr/>
        </p:nvSpPr>
        <p:spPr>
          <a:xfrm>
            <a:off x="195316" y="5995880"/>
            <a:ext cx="7356368" cy="3477875"/>
          </a:xfrm>
          <a:prstGeom prst="rect">
            <a:avLst/>
          </a:prstGeom>
          <a:noFill/>
        </p:spPr>
        <p:txBody>
          <a:bodyPr wrap="square">
            <a:spAutoFit/>
          </a:bodyPr>
          <a:lstStyle/>
          <a:p>
            <a:pPr marL="1430338" marR="0">
              <a:spcBef>
                <a:spcPts val="0"/>
              </a:spcBef>
              <a:spcAft>
                <a:spcPts val="0"/>
              </a:spcAft>
              <a:tabLst>
                <a:tab pos="285750" algn="l"/>
              </a:tabLst>
            </a:pPr>
            <a:r>
              <a:rPr lang="en-US" sz="1100" dirty="0"/>
              <a:t>For those who may not be familiar with NextGen Ministries. NextGen Ministries at Beulah is a new ministry aimed to bridge the existing ministries of Children, Youth, and College together under one umbrella. As our name implies, NextGen is a ministry focused on the next-generation of Christ-followers. Our vision is to build and raise the next generation of Christ-followers that will become the sharers of the gospel. </a:t>
            </a:r>
          </a:p>
          <a:p>
            <a:pPr marL="0" marR="0">
              <a:spcBef>
                <a:spcPts val="0"/>
              </a:spcBef>
              <a:spcAft>
                <a:spcPts val="0"/>
              </a:spcAft>
              <a:tabLst>
                <a:tab pos="285750" algn="l"/>
              </a:tabLst>
            </a:pPr>
            <a:r>
              <a:rPr lang="en-US" sz="1100" dirty="0"/>
              <a:t> </a:t>
            </a:r>
          </a:p>
          <a:p>
            <a:pPr>
              <a:tabLst>
                <a:tab pos="285750" algn="l"/>
              </a:tabLst>
            </a:pPr>
            <a:r>
              <a:rPr lang="en-US" sz="1100" dirty="0"/>
              <a:t>Although our ministries are new, restarting, and/or rebuilding, we are centering on a common ministry style. Using small groups as our primary ministry style, each ministry focuses on meeting together as a small group to have worship, fellowship, discipleship, and missions. </a:t>
            </a:r>
          </a:p>
          <a:p>
            <a:pPr marL="0" marR="0">
              <a:spcBef>
                <a:spcPts val="0"/>
              </a:spcBef>
              <a:spcAft>
                <a:spcPts val="0"/>
              </a:spcAft>
              <a:tabLst>
                <a:tab pos="285750" algn="l"/>
              </a:tabLst>
            </a:pPr>
            <a:r>
              <a:rPr lang="en-US" sz="1100" dirty="0"/>
              <a:t> </a:t>
            </a:r>
          </a:p>
          <a:p>
            <a:pPr marL="0" marR="0">
              <a:spcBef>
                <a:spcPts val="0"/>
              </a:spcBef>
              <a:spcAft>
                <a:spcPts val="0"/>
              </a:spcAft>
              <a:tabLst>
                <a:tab pos="285750" algn="l"/>
              </a:tabLst>
            </a:pPr>
            <a:r>
              <a:rPr lang="en-US" sz="1100" dirty="0"/>
              <a:t>Right now, we are proud to say that we are in a developing and growing stage. Our youth ministries have been meeting again, focused on having worship together once a month (2nd Sunday of the month) and an outing once a month (4th Sunday of the month). Our college ministry meets every 1st and 3rd Thursday at my house with worship and fellowship at the center. This small college group is called Family Group, which focuses on the family we are in Christ. And lastly, Children’s Ministry has Children’s Church, hoping that worship for Children will once again be the norm. </a:t>
            </a:r>
          </a:p>
          <a:p>
            <a:pPr marL="0" marR="0">
              <a:spcBef>
                <a:spcPts val="0"/>
              </a:spcBef>
              <a:spcAft>
                <a:spcPts val="0"/>
              </a:spcAft>
              <a:tabLst>
                <a:tab pos="285750" algn="l"/>
              </a:tabLst>
            </a:pPr>
            <a:r>
              <a:rPr lang="en-US" sz="1100" dirty="0"/>
              <a:t> </a:t>
            </a:r>
          </a:p>
          <a:p>
            <a:pPr marL="0" marR="0">
              <a:spcBef>
                <a:spcPts val="0"/>
              </a:spcBef>
              <a:spcAft>
                <a:spcPts val="0"/>
              </a:spcAft>
              <a:tabLst>
                <a:tab pos="285750" algn="l"/>
              </a:tabLst>
            </a:pPr>
            <a:r>
              <a:rPr lang="en-US" sz="1100" dirty="0"/>
              <a:t>In these praises, we ask for prayer requests. The major effect Covid-19 had in all our ministries is an increased disconnection between people and God. More and more people are no longer attending church, and more and more people no longer feel the need for Jesus in their lives. We ask that you pray for reconnection, for our youth who no longer come out, for college students to see the need for Christ, and even our children and parents who constantly struggle with faith in these times.</a:t>
            </a:r>
          </a:p>
        </p:txBody>
      </p:sp>
      <p:pic>
        <p:nvPicPr>
          <p:cNvPr id="32" name="Picture 6">
            <a:extLst>
              <a:ext uri="{FF2B5EF4-FFF2-40B4-BE49-F238E27FC236}">
                <a16:creationId xmlns:a16="http://schemas.microsoft.com/office/drawing/2014/main" id="{A038A888-5E3B-4C43-B720-569338D8B2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374" t="9925" b="21783"/>
          <a:stretch/>
        </p:blipFill>
        <p:spPr bwMode="auto">
          <a:xfrm>
            <a:off x="187830" y="5995880"/>
            <a:ext cx="1608276" cy="8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5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8B4389-C015-42C2-9982-DA55EE3A213C}"/>
              </a:ext>
            </a:extLst>
          </p:cNvPr>
          <p:cNvSpPr txBox="1"/>
          <p:nvPr/>
        </p:nvSpPr>
        <p:spPr>
          <a:xfrm>
            <a:off x="251459" y="174922"/>
            <a:ext cx="3799975" cy="8664277"/>
          </a:xfrm>
          <a:prstGeom prst="rect">
            <a:avLst/>
          </a:prstGeom>
          <a:noFill/>
        </p:spPr>
        <p:txBody>
          <a:bodyPr wrap="square" lIns="0" tIns="0" rIns="0" bIns="0">
            <a:noAutofit/>
          </a:bodyPr>
          <a:lstStyle/>
          <a:p>
            <a:pPr marL="0" marR="0">
              <a:lnSpc>
                <a:spcPct val="90000"/>
              </a:lnSpc>
              <a:spcBef>
                <a:spcPts val="0"/>
              </a:spcBef>
              <a:spcAft>
                <a:spcPts val="0"/>
              </a:spcAft>
            </a:pPr>
            <a:r>
              <a:rPr lang="en-US" sz="1400" b="1" dirty="0" err="1">
                <a:solidFill>
                  <a:srgbClr val="455CC2"/>
                </a:solidFill>
                <a:effectLst/>
                <a:latin typeface="Amasis MT Pro Light" panose="02040304050005020304" pitchFamily="18" charset="0"/>
                <a:ea typeface="Calibri" panose="020F0502020204030204" pitchFamily="34" charset="0"/>
                <a:cs typeface="Calibri" panose="020F0502020204030204" pitchFamily="34" charset="0"/>
              </a:rPr>
              <a:t>UMW</a:t>
            </a:r>
            <a:r>
              <a:rPr lang="en-US" sz="1400" b="1" dirty="0">
                <a:solidFill>
                  <a:srgbClr val="455CC2"/>
                </a:solidFill>
                <a:effectLst/>
                <a:latin typeface="Amasis MT Pro Light" panose="02040304050005020304" pitchFamily="18" charset="0"/>
                <a:ea typeface="Calibri" panose="020F0502020204030204" pitchFamily="34" charset="0"/>
                <a:cs typeface="Calibri" panose="020F0502020204030204" pitchFamily="34" charset="0"/>
              </a:rPr>
              <a:t> SOUP LUNCH</a:t>
            </a:r>
          </a:p>
          <a:p>
            <a:pPr marL="0" marR="0">
              <a:lnSpc>
                <a:spcPct val="90000"/>
              </a:lnSpc>
              <a:spcBef>
                <a:spcPts val="0"/>
              </a:spcBef>
              <a:spcAft>
                <a:spcPts val="0"/>
              </a:spcAft>
            </a:pPr>
            <a:r>
              <a:rPr lang="en-US" sz="1100" dirty="0">
                <a:effectLst/>
                <a:ea typeface="Calibri" panose="020F0502020204030204" pitchFamily="34" charset="0"/>
                <a:cs typeface="Calibri" panose="020F0502020204030204" pitchFamily="34" charset="0"/>
              </a:rPr>
              <a:t>Mark your calendars for our soup lunch on Sunday, February 27, after 11:00 worship.  There will be a variety of soups, breads, and desserts to enjoy, and the proceeds will go to missions.  Sign up at the Information Center for your choice of soup, and plan to join us for some warm fellowship.</a:t>
            </a:r>
          </a:p>
          <a:p>
            <a:pPr marL="0" marR="0">
              <a:lnSpc>
                <a:spcPct val="90000"/>
              </a:lnSpc>
              <a:spcBef>
                <a:spcPts val="0"/>
              </a:spcBef>
              <a:spcAft>
                <a:spcPts val="0"/>
              </a:spcAft>
            </a:pPr>
            <a:endParaRPr lang="en-US" sz="1600" b="1" dirty="0">
              <a:solidFill>
                <a:srgbClr val="455CC2"/>
              </a:solidFill>
              <a:effectLst/>
              <a:latin typeface="Amasis MT Pro Light" panose="02040304050005020304" pitchFamily="18" charset="0"/>
              <a:ea typeface="Calibri" panose="020F0502020204030204" pitchFamily="34" charset="0"/>
              <a:cs typeface="Calibri" panose="020F0502020204030204" pitchFamily="34" charset="0"/>
            </a:endParaRPr>
          </a:p>
          <a:p>
            <a:pPr marL="0" marR="0">
              <a:lnSpc>
                <a:spcPct val="90000"/>
              </a:lnSpc>
              <a:spcBef>
                <a:spcPts val="0"/>
              </a:spcBef>
              <a:spcAft>
                <a:spcPts val="0"/>
              </a:spcAft>
            </a:pPr>
            <a:r>
              <a:rPr lang="en-US" sz="1400" b="1" dirty="0">
                <a:solidFill>
                  <a:srgbClr val="455CC2"/>
                </a:solidFill>
                <a:effectLst/>
                <a:latin typeface="Amasis MT Pro Light" panose="02040304050005020304" pitchFamily="18" charset="0"/>
                <a:ea typeface="Calibri" panose="020F0502020204030204" pitchFamily="34" charset="0"/>
                <a:cs typeface="Calibri" panose="020F0502020204030204" pitchFamily="34" charset="0"/>
              </a:rPr>
              <a:t>BEULAH’S BEST</a:t>
            </a:r>
          </a:p>
          <a:p>
            <a:pPr marL="0" marR="0">
              <a:lnSpc>
                <a:spcPct val="90000"/>
              </a:lnSpc>
              <a:spcBef>
                <a:spcPts val="0"/>
              </a:spcBef>
              <a:spcAft>
                <a:spcPts val="0"/>
              </a:spcAft>
            </a:pPr>
            <a:r>
              <a:rPr lang="en-US" sz="1200" dirty="0">
                <a:effectLst/>
                <a:ea typeface="Calibri" panose="020F0502020204030204" pitchFamily="34" charset="0"/>
                <a:cs typeface="Calibri" panose="020F0502020204030204" pitchFamily="34" charset="0"/>
              </a:rPr>
              <a:t>Beulah’s best will meet February 21 at 10:00am in the Fellowship Hall. Come and join us. Everyone is welcome.  If weather is bad, even if the schools are not closed we may still cancel.  You can check with the church office or call Nora Foster at 804-639-5448.</a:t>
            </a:r>
          </a:p>
          <a:p>
            <a:pPr marL="0" marR="0">
              <a:lnSpc>
                <a:spcPct val="90000"/>
              </a:lnSpc>
              <a:spcBef>
                <a:spcPts val="0"/>
              </a:spcBef>
              <a:spcAft>
                <a:spcPts val="0"/>
              </a:spcAft>
            </a:pPr>
            <a:endParaRPr lang="en-US" sz="120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R="0">
              <a:lnSpc>
                <a:spcPct val="90000"/>
              </a:lnSpc>
              <a:spcBef>
                <a:spcPts val="0"/>
              </a:spcBef>
              <a:spcAft>
                <a:spcPts val="0"/>
              </a:spcAft>
            </a:pPr>
            <a:r>
              <a:rPr lang="en-US" sz="1400" b="1" dirty="0">
                <a:solidFill>
                  <a:srgbClr val="455CC2"/>
                </a:solidFill>
                <a:effectLst/>
                <a:latin typeface="Amasis MT Pro Light" panose="02040304050005020304" pitchFamily="18" charset="0"/>
                <a:ea typeface="Times New Roman" panose="02020603050405020304" pitchFamily="18" charset="0"/>
                <a:cs typeface="Calibri" panose="020F0502020204030204" pitchFamily="34" charset="0"/>
              </a:rPr>
              <a:t>ROSEMALING FLOWERS</a:t>
            </a:r>
            <a:endParaRPr lang="en-US" sz="1400" dirty="0">
              <a:solidFill>
                <a:srgbClr val="455CC2"/>
              </a:solidFill>
              <a:effectLst/>
              <a:latin typeface="Amasis MT Pro Light" panose="02040304050005020304" pitchFamily="18" charset="0"/>
              <a:ea typeface="Calibri" panose="020F0502020204030204" pitchFamily="34" charset="0"/>
              <a:cs typeface="Times New Roman" panose="02020603050405020304" pitchFamily="18" charset="0"/>
            </a:endParaRPr>
          </a:p>
          <a:p>
            <a:pPr marR="0">
              <a:lnSpc>
                <a:spcPct val="90000"/>
              </a:lnSpc>
              <a:spcBef>
                <a:spcPts val="0"/>
              </a:spcBef>
              <a:spcAft>
                <a:spcPts val="0"/>
              </a:spcAft>
            </a:pPr>
            <a:r>
              <a:rPr lang="en-US" sz="1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On </a:t>
            </a:r>
            <a:r>
              <a:rPr lang="en-US" sz="12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Thursday, </a:t>
            </a:r>
            <a:r>
              <a:rPr lang="en-US" sz="1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February 24</a:t>
            </a:r>
            <a:r>
              <a:rPr lang="en-US" sz="12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5:00 pm </a:t>
            </a:r>
            <a:r>
              <a:rPr lang="en-US" sz="1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Creator’s Studio will offer a DIY class.  We will be painting </a:t>
            </a:r>
            <a:r>
              <a:rPr lang="en-US"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Valentine </a:t>
            </a:r>
            <a:r>
              <a:rPr lang="en-US" sz="1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flowers on wood through the art of Rosemaling. Rosemaling is a style of decorative painting stylized flower, scrollwork, lining and geometric elements, often in flowing patterns. All materials will be provided for </a:t>
            </a:r>
            <a:r>
              <a:rPr lang="en-US"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t</a:t>
            </a:r>
            <a:r>
              <a:rPr lang="en-US" sz="1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his beginner's level class. If you are interested, please sign up at the Information Center as space is limited. </a:t>
            </a:r>
          </a:p>
          <a:p>
            <a:pPr marR="0">
              <a:lnSpc>
                <a:spcPct val="90000"/>
              </a:lnSpc>
              <a:spcBef>
                <a:spcPts val="0"/>
              </a:spcBef>
              <a:spcAft>
                <a:spcPts val="0"/>
              </a:spcAft>
            </a:pPr>
            <a:endParaRPr lang="en-US" sz="1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marR="0">
              <a:lnSpc>
                <a:spcPct val="90000"/>
              </a:lnSpc>
              <a:spcBef>
                <a:spcPts val="0"/>
              </a:spcBef>
              <a:spcAft>
                <a:spcPts val="0"/>
              </a:spcAft>
            </a:pPr>
            <a:r>
              <a:rPr lang="en-US" sz="1400" b="1" dirty="0">
                <a:solidFill>
                  <a:srgbClr val="344EBC"/>
                </a:solidFill>
                <a:latin typeface="Amasis MT Pro Light" panose="02040304050005020304" pitchFamily="18" charset="0"/>
                <a:ea typeface="Calibri" panose="020F0502020204030204" pitchFamily="34" charset="0"/>
                <a:cs typeface="Calibri" panose="020F0502020204030204" pitchFamily="34" charset="0"/>
              </a:rPr>
              <a:t>ARE YOU UP TO DATE?</a:t>
            </a:r>
          </a:p>
          <a:p>
            <a:pPr>
              <a:lnSpc>
                <a:spcPct val="90000"/>
              </a:lnSpc>
            </a:pPr>
            <a:r>
              <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rPr>
              <a:t>Are you receiving the weekly email on Thursdays?  Do you receive the monthly Beacon through email or by a traditional mailing?  Do you receive your quarterly statements or your church envelopes?  If you answered no to any of these questions, we need to update your information. You can update your information by filling out a connection card (located in the pew and place it in the offering basket after filling it out), or calling us at 804-275-2325 or emailing the church at </a:t>
            </a:r>
            <a:r>
              <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hlinkClick r:id="rId2"/>
              </a:rPr>
              <a:t>office@beulahumc.org</a:t>
            </a:r>
            <a:r>
              <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pPr>
            <a:endPar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1400" b="1" dirty="0">
                <a:solidFill>
                  <a:srgbClr val="344EBC"/>
                </a:solidFill>
                <a:latin typeface="Amasis MT Pro Light" panose="02040304050005020304" pitchFamily="18" charset="0"/>
                <a:ea typeface="Calibri" panose="020F0502020204030204" pitchFamily="34" charset="0"/>
                <a:cs typeface="Calibri" panose="020F0502020204030204" pitchFamily="34" charset="0"/>
              </a:rPr>
              <a:t>PRAYER SHAWL MINISTRY</a:t>
            </a:r>
          </a:p>
          <a:p>
            <a:pPr>
              <a:lnSpc>
                <a:spcPct val="90000"/>
              </a:lnSpc>
            </a:pPr>
            <a:r>
              <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rPr>
              <a:t>On these cold wintry days when it is difficult to go anywhere, maybe the pandemic or snow prohibits travel? Have you though about knitting or crocheting? Don’t know how? Would you like to learn?</a:t>
            </a:r>
          </a:p>
          <a:p>
            <a:pPr>
              <a:lnSpc>
                <a:spcPct val="90000"/>
              </a:lnSpc>
            </a:pPr>
            <a:endPar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rPr>
              <a:t>A dedicated group of ladies meet monthly at the church to create Prayer Shawls. The Shawls are made to convey to the receiver the love and compassion of God. These tangible items when put around one's shoulders remind them of the love and prayers for healing or comfort that is being sent for them. </a:t>
            </a:r>
          </a:p>
          <a:p>
            <a:pPr>
              <a:lnSpc>
                <a:spcPct val="90000"/>
              </a:lnSpc>
            </a:pPr>
            <a:endPar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rPr>
              <a:t>The group meets every third Tuesday afternoon from 1:30 pm to 3:00 pm in room 111 of the church. You are welcomed to attend.  </a:t>
            </a:r>
          </a:p>
          <a:p>
            <a:pPr>
              <a:lnSpc>
                <a:spcPct val="90000"/>
              </a:lnSpc>
            </a:pPr>
            <a:endPar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rPr>
              <a:t>If you would like to give a prayer shawl to someone, they can be found in the cabinet at the Information Center. Please be sure to write down who you are giving the shawl to so we can keep record. </a:t>
            </a:r>
          </a:p>
          <a:p>
            <a:pPr>
              <a:lnSpc>
                <a:spcPct val="90000"/>
              </a:lnSpc>
            </a:pPr>
            <a:endParaRPr lang="en-US" sz="12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3AC36615-B64B-420B-81ED-6376339CDC31}"/>
              </a:ext>
            </a:extLst>
          </p:cNvPr>
          <p:cNvGrpSpPr/>
          <p:nvPr/>
        </p:nvGrpSpPr>
        <p:grpSpPr>
          <a:xfrm>
            <a:off x="4160522" y="144780"/>
            <a:ext cx="3436618" cy="9685357"/>
            <a:chOff x="4160520" y="0"/>
            <a:chExt cx="3611879" cy="10058400"/>
          </a:xfrm>
        </p:grpSpPr>
        <p:sp>
          <p:nvSpPr>
            <p:cNvPr id="28" name="Rectangle 27">
              <a:extLst>
                <a:ext uri="{FF2B5EF4-FFF2-40B4-BE49-F238E27FC236}">
                  <a16:creationId xmlns:a16="http://schemas.microsoft.com/office/drawing/2014/main" id="{2EA46DE9-7805-4F45-95DA-514C891190B4}"/>
                </a:ext>
              </a:extLst>
            </p:cNvPr>
            <p:cNvSpPr/>
            <p:nvPr/>
          </p:nvSpPr>
          <p:spPr>
            <a:xfrm>
              <a:off x="4160520" y="0"/>
              <a:ext cx="3611879" cy="10058400"/>
            </a:xfrm>
            <a:prstGeom prst="rect">
              <a:avLst/>
            </a:prstGeom>
            <a:solidFill>
              <a:srgbClr val="455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9DA2111-1D8D-442B-996B-5F991778FE09}"/>
                </a:ext>
              </a:extLst>
            </p:cNvPr>
            <p:cNvSpPr/>
            <p:nvPr/>
          </p:nvSpPr>
          <p:spPr>
            <a:xfrm>
              <a:off x="4335779" y="137160"/>
              <a:ext cx="3261360" cy="724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A19CBD5-0D06-422F-8759-A608FEEFC868}"/>
                </a:ext>
              </a:extLst>
            </p:cNvPr>
            <p:cNvSpPr txBox="1"/>
            <p:nvPr/>
          </p:nvSpPr>
          <p:spPr>
            <a:xfrm>
              <a:off x="4344714" y="658370"/>
              <a:ext cx="3252425" cy="37876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02</a:t>
              </a:r>
              <a:r>
                <a:rPr kumimoji="0" lang="en-US" sz="11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	11:00 am	Lynda Spencer Celebration of Life</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03</a:t>
              </a: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	5:30 pm	Family Group</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04	</a:t>
              </a: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6:00 pm	Mariners Dinner</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06	</a:t>
              </a: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9:00 am	Beulah Food Distribution</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08	</a:t>
              </a:r>
              <a:r>
                <a:rPr kumimoji="0" lang="en-US" sz="11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10:00 am	Mary Farmer Circle of Love</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dirty="0">
                  <a:solidFill>
                    <a:prstClr val="black"/>
                  </a:solidFill>
                  <a:latin typeface="Calibri" panose="020F0502020204030204"/>
                  <a:ea typeface="Verdana" panose="020B0604030504040204" pitchFamily="34" charset="0"/>
                  <a:cs typeface="Calibri" panose="020F0502020204030204" pitchFamily="34" charset="0"/>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7:00 pm	Finance </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b="1" dirty="0">
                  <a:solidFill>
                    <a:prstClr val="black"/>
                  </a:solidFill>
                  <a:latin typeface="Calibri" panose="020F0502020204030204"/>
                  <a:ea typeface="Verdana" panose="020B0604030504040204" pitchFamily="34" charset="0"/>
                  <a:cs typeface="Calibri" panose="020F0502020204030204" pitchFamily="34" charset="0"/>
                </a:rPr>
                <a:t>12	</a:t>
              </a:r>
              <a:r>
                <a:rPr lang="en-US" sz="1100" dirty="0">
                  <a:solidFill>
                    <a:prstClr val="black"/>
                  </a:solidFill>
                  <a:latin typeface="Calibri" panose="020F0502020204030204"/>
                  <a:ea typeface="Verdana" panose="020B0604030504040204" pitchFamily="34" charset="0"/>
                  <a:cs typeface="Calibri" panose="020F0502020204030204" pitchFamily="34" charset="0"/>
                </a:rPr>
                <a:t>2:00 pm	First Touch Sports Registration</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13	</a:t>
              </a: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7:00 pm	Youth Super Bowl Party</a:t>
              </a:r>
              <a:r>
                <a:rPr kumimoji="0" lang="en-US" sz="11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15	</a:t>
              </a: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12:00 pm	Senior Lunch</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	1:30 pm	Prayer Shawl Ministry</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dirty="0">
                  <a:solidFill>
                    <a:prstClr val="black"/>
                  </a:solidFill>
                  <a:latin typeface="Calibri" panose="020F0502020204030204"/>
                  <a:ea typeface="Verdana" panose="020B0604030504040204" pitchFamily="34" charset="0"/>
                  <a:cs typeface="Calibri" panose="020F0502020204030204" pitchFamily="34" charset="0"/>
                </a:rPr>
                <a:t>	2:00 pm	Hugging Hearts</a:t>
              </a:r>
              <a:endPar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b="1" dirty="0">
                  <a:solidFill>
                    <a:prstClr val="black"/>
                  </a:solidFill>
                  <a:latin typeface="Calibri" panose="020F0502020204030204"/>
                  <a:ea typeface="Verdana" panose="020B0604030504040204" pitchFamily="34" charset="0"/>
                  <a:cs typeface="Calibri" panose="020F0502020204030204" pitchFamily="34" charset="0"/>
                </a:rPr>
                <a:t>16</a:t>
              </a:r>
              <a:r>
                <a:rPr lang="en-US" sz="1100" dirty="0">
                  <a:solidFill>
                    <a:prstClr val="black"/>
                  </a:solidFill>
                  <a:latin typeface="Calibri" panose="020F0502020204030204"/>
                  <a:ea typeface="Verdana" panose="020B0604030504040204" pitchFamily="34" charset="0"/>
                  <a:cs typeface="Calibri" panose="020F0502020204030204" pitchFamily="34" charset="0"/>
                </a:rPr>
                <a:t>	1:00 pm	Wesleyan - Stratton</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	5:00 pm	Cares Team Meeting</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b="1" dirty="0">
                  <a:solidFill>
                    <a:prstClr val="black"/>
                  </a:solidFill>
                  <a:latin typeface="Calibri" panose="020F0502020204030204"/>
                  <a:ea typeface="Verdana" panose="020B0604030504040204" pitchFamily="34" charset="0"/>
                  <a:cs typeface="Calibri" panose="020F0502020204030204" pitchFamily="34" charset="0"/>
                </a:rPr>
                <a:t>17</a:t>
              </a:r>
              <a:r>
                <a:rPr lang="en-US" sz="1100" dirty="0">
                  <a:solidFill>
                    <a:prstClr val="black"/>
                  </a:solidFill>
                  <a:latin typeface="Calibri" panose="020F0502020204030204"/>
                  <a:ea typeface="Verdana" panose="020B0604030504040204" pitchFamily="34" charset="0"/>
                  <a:cs typeface="Calibri" panose="020F0502020204030204" pitchFamily="34" charset="0"/>
                </a:rPr>
                <a:t>	5:30 pm	Family Group</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b="1" dirty="0">
                  <a:solidFill>
                    <a:prstClr val="black"/>
                  </a:solidFill>
                  <a:latin typeface="Calibri" panose="020F0502020204030204"/>
                  <a:ea typeface="Verdana" panose="020B0604030504040204" pitchFamily="34" charset="0"/>
                  <a:cs typeface="Calibri" panose="020F0502020204030204" pitchFamily="34" charset="0"/>
                </a:rPr>
                <a:t>19	</a:t>
              </a:r>
              <a:r>
                <a:rPr lang="en-US" sz="1100" dirty="0">
                  <a:solidFill>
                    <a:prstClr val="black"/>
                  </a:solidFill>
                  <a:latin typeface="Calibri" panose="020F0502020204030204"/>
                  <a:ea typeface="Verdana" panose="020B0604030504040204" pitchFamily="34" charset="0"/>
                  <a:cs typeface="Calibri" panose="020F0502020204030204" pitchFamily="34" charset="0"/>
                </a:rPr>
                <a:t>11:00 am	BB Taylor Celebration of Life</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b="1" dirty="0">
                  <a:solidFill>
                    <a:prstClr val="black"/>
                  </a:solidFill>
                  <a:latin typeface="Calibri" panose="020F0502020204030204"/>
                  <a:ea typeface="Verdana" panose="020B0604030504040204" pitchFamily="34" charset="0"/>
                  <a:cs typeface="Calibri" panose="020F0502020204030204" pitchFamily="34" charset="0"/>
                </a:rPr>
                <a:t>21	</a:t>
              </a:r>
              <a:r>
                <a:rPr lang="en-US" sz="1100" dirty="0">
                  <a:solidFill>
                    <a:prstClr val="black"/>
                  </a:solidFill>
                  <a:latin typeface="Calibri" panose="020F0502020204030204"/>
                  <a:ea typeface="Verdana" panose="020B0604030504040204" pitchFamily="34" charset="0"/>
                  <a:cs typeface="Calibri" panose="020F0502020204030204" pitchFamily="34" charset="0"/>
                </a:rPr>
                <a:t>10:00 am	Beulah’s Best</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b="1" dirty="0">
                  <a:solidFill>
                    <a:prstClr val="black"/>
                  </a:solidFill>
                  <a:latin typeface="Calibri" panose="020F0502020204030204"/>
                  <a:ea typeface="Verdana" panose="020B0604030504040204" pitchFamily="34" charset="0"/>
                  <a:cs typeface="Calibri" panose="020F0502020204030204" pitchFamily="34" charset="0"/>
                </a:rPr>
                <a:t>22	</a:t>
              </a:r>
              <a:r>
                <a:rPr lang="en-US" sz="1100" dirty="0">
                  <a:solidFill>
                    <a:prstClr val="black"/>
                  </a:solidFill>
                  <a:latin typeface="Calibri" panose="020F0502020204030204"/>
                  <a:ea typeface="Verdana" panose="020B0604030504040204" pitchFamily="34" charset="0"/>
                  <a:cs typeface="Calibri" panose="020F0502020204030204" pitchFamily="34" charset="0"/>
                </a:rPr>
                <a:t>5:30 pm	Prayer Team </a:t>
              </a:r>
              <a:r>
                <a:rPr kumimoji="0" lang="en-US" sz="11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Meeting</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24	</a:t>
              </a: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10:00 am	</a:t>
              </a:r>
              <a:r>
                <a:rPr kumimoji="0" lang="en-US" sz="1100" i="0" u="none" strike="noStrike" kern="1200" cap="none" spc="0" normalizeH="0" baseline="0" noProof="0" dirty="0" err="1">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UMW</a:t>
              </a: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 </a:t>
              </a:r>
              <a:r>
                <a:rPr kumimoji="0" lang="en-US" sz="1100" i="0" u="none" strike="noStrike" kern="1200" cap="none" spc="0" normalizeH="0" baseline="0" noProof="0" dirty="0" err="1">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Missioins</a:t>
              </a:r>
              <a:r>
                <a:rPr kumimoji="0" lang="en-US" sz="110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 Meeting</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rPr>
                <a:t>	5:00 pm	Creator’s Studio Craft Night</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r>
                <a:rPr lang="en-US" sz="1100" b="1" dirty="0">
                  <a:solidFill>
                    <a:prstClr val="black"/>
                  </a:solidFill>
                  <a:latin typeface="Calibri" panose="020F0502020204030204"/>
                  <a:ea typeface="Verdana" panose="020B0604030504040204" pitchFamily="34" charset="0"/>
                  <a:cs typeface="Calibri" panose="020F0502020204030204" pitchFamily="34" charset="0"/>
                </a:rPr>
                <a:t>27	</a:t>
              </a:r>
              <a:r>
                <a:rPr lang="en-US" sz="1100" dirty="0">
                  <a:solidFill>
                    <a:prstClr val="black"/>
                  </a:solidFill>
                  <a:latin typeface="Calibri" panose="020F0502020204030204"/>
                  <a:ea typeface="Verdana" panose="020B0604030504040204" pitchFamily="34" charset="0"/>
                  <a:cs typeface="Calibri" panose="020F0502020204030204" pitchFamily="34" charset="0"/>
                </a:rPr>
                <a:t>12:00 pm	Soup Luncheon</a:t>
              </a:r>
            </a:p>
            <a:p>
              <a:pPr marL="0" marR="0" lvl="0" indent="0" algn="l" defTabSz="457200" rtl="0" eaLnBrk="1" fontAlgn="auto" latinLnBrk="0" hangingPunct="1">
                <a:lnSpc>
                  <a:spcPct val="100000"/>
                </a:lnSpc>
                <a:spcBef>
                  <a:spcPts val="0"/>
                </a:spcBef>
                <a:spcAft>
                  <a:spcPts val="0"/>
                </a:spcAft>
                <a:buClrTx/>
                <a:buSzTx/>
                <a:buFontTx/>
                <a:buNone/>
                <a:tabLst>
                  <a:tab pos="804863" algn="r"/>
                  <a:tab pos="968375" algn="l"/>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Calibri" panose="020F0502020204030204" pitchFamily="34" charset="0"/>
              </a:endParaRPr>
            </a:p>
          </p:txBody>
        </p:sp>
      </p:grpSp>
      <p:sp>
        <p:nvSpPr>
          <p:cNvPr id="29" name="TextBox 28">
            <a:extLst>
              <a:ext uri="{FF2B5EF4-FFF2-40B4-BE49-F238E27FC236}">
                <a16:creationId xmlns:a16="http://schemas.microsoft.com/office/drawing/2014/main" id="{3D88D015-46D3-4ACC-9AC5-ECD47F40CAEA}"/>
              </a:ext>
            </a:extLst>
          </p:cNvPr>
          <p:cNvSpPr txBox="1"/>
          <p:nvPr/>
        </p:nvSpPr>
        <p:spPr>
          <a:xfrm>
            <a:off x="4335777" y="362025"/>
            <a:ext cx="3261361" cy="369781"/>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b="1" dirty="0">
                <a:solidFill>
                  <a:srgbClr val="455CC2"/>
                </a:solidFill>
                <a:latin typeface="Amasis MT Pro Light" panose="02040304050005020304" pitchFamily="18" charset="0"/>
                <a:ea typeface="Calibri" panose="020F0502020204030204" pitchFamily="34" charset="0"/>
                <a:cs typeface="Calibri" panose="020F0502020204030204" pitchFamily="34" charset="0"/>
              </a:rPr>
              <a:t>FEBRUARY CALENDAR</a:t>
            </a:r>
            <a:endParaRPr kumimoji="0" lang="en-US" b="0" i="0" u="none" strike="noStrike" kern="1200" cap="none" spc="0" normalizeH="0" baseline="0" noProof="0" dirty="0">
              <a:ln>
                <a:noFill/>
              </a:ln>
              <a:solidFill>
                <a:srgbClr val="455CC2"/>
              </a:solidFill>
              <a:effectLst/>
              <a:uLnTx/>
              <a:uFillTx/>
              <a:latin typeface="Amasis MT Pro Light" panose="02040304050005020304" pitchFamily="18"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84540ADA-98CD-46B8-A44B-7034B6E8D9F6}"/>
              </a:ext>
            </a:extLst>
          </p:cNvPr>
          <p:cNvSpPr txBox="1"/>
          <p:nvPr/>
        </p:nvSpPr>
        <p:spPr>
          <a:xfrm>
            <a:off x="4304432" y="4507060"/>
            <a:ext cx="3282324" cy="2739211"/>
          </a:xfrm>
          <a:prstGeom prst="rect">
            <a:avLst/>
          </a:prstGeom>
          <a:noFill/>
        </p:spPr>
        <p:txBody>
          <a:bodyPr wrap="square">
            <a:spAutoFit/>
          </a:bodyPr>
          <a:lstStyle/>
          <a:p>
            <a:pPr algn="ctr"/>
            <a:r>
              <a:rPr kumimoji="0" lang="en-US" b="1" i="0" u="none" strike="noStrike" kern="1200" cap="none" spc="0" normalizeH="0" baseline="0" noProof="0" dirty="0">
                <a:ln>
                  <a:noFill/>
                </a:ln>
                <a:solidFill>
                  <a:srgbClr val="455CC2"/>
                </a:solidFill>
                <a:effectLst/>
                <a:uLnTx/>
                <a:uFillTx/>
                <a:latin typeface="Amasis MT Pro Light" panose="02040304050005020304" pitchFamily="18" charset="0"/>
                <a:ea typeface="DengXian" panose="02010600030101010101" pitchFamily="2" charset="-122"/>
                <a:cs typeface="Arial" panose="020B0604020202020204" pitchFamily="34" charset="0"/>
              </a:rPr>
              <a:t> </a:t>
            </a:r>
            <a:r>
              <a:rPr lang="en-US" b="1" dirty="0">
                <a:solidFill>
                  <a:srgbClr val="455CC2"/>
                </a:solidFill>
                <a:latin typeface="Amasis MT Pro Light" panose="02040304050005020304" pitchFamily="18" charset="0"/>
                <a:ea typeface="DengXian" panose="02010600030101010101" pitchFamily="2" charset="-122"/>
                <a:cs typeface="Arial" panose="020B0604020202020204" pitchFamily="34" charset="0"/>
              </a:rPr>
              <a:t>OCCURRING</a:t>
            </a:r>
            <a:r>
              <a:rPr kumimoji="0" lang="en-US" b="1" i="0" u="none" strike="noStrike" kern="1200" cap="none" spc="0" normalizeH="0" baseline="0" noProof="0" dirty="0">
                <a:ln>
                  <a:noFill/>
                </a:ln>
                <a:solidFill>
                  <a:srgbClr val="455CC2"/>
                </a:solidFill>
                <a:effectLst/>
                <a:uLnTx/>
                <a:uFillTx/>
                <a:latin typeface="Amasis MT Pro Light" panose="02040304050005020304" pitchFamily="18" charset="0"/>
                <a:ea typeface="DengXian" panose="02010600030101010101" pitchFamily="2" charset="-122"/>
                <a:cs typeface="Arial" panose="020B0604020202020204" pitchFamily="34" charset="0"/>
              </a:rPr>
              <a:t> WEEKLY </a:t>
            </a:r>
          </a:p>
          <a:p>
            <a:pPr>
              <a:tabLst>
                <a:tab pos="914400" algn="r"/>
                <a:tab pos="1087438" algn="l"/>
              </a:tabLst>
            </a:pPr>
            <a:r>
              <a:rPr kumimoji="0" lang="en-US" sz="1000" b="1" i="0" u="none" strike="noStrike" kern="1200" cap="none" spc="0" normalizeH="0" baseline="0" noProof="0" dirty="0">
                <a:ln>
                  <a:noFill/>
                </a:ln>
                <a:solidFill>
                  <a:srgbClr val="222222"/>
                </a:solidFill>
                <a:effectLst/>
                <a:uLnTx/>
                <a:uFillTx/>
                <a:ea typeface="+mn-ea"/>
                <a:cs typeface="Arial" panose="020B0604020202020204" pitchFamily="34" charset="0"/>
              </a:rPr>
              <a:t>	</a:t>
            </a:r>
            <a:r>
              <a:rPr kumimoji="0" lang="en-US" sz="1200" b="1" i="0" u="none" strike="noStrike" kern="1200" cap="none" spc="0" normalizeH="0" baseline="0" noProof="0" dirty="0">
                <a:ln>
                  <a:noFill/>
                </a:ln>
                <a:solidFill>
                  <a:srgbClr val="222222"/>
                </a:solidFill>
                <a:effectLst/>
                <a:uLnTx/>
                <a:uFillTx/>
                <a:ea typeface="Verdana" panose="020B0604030504040204" pitchFamily="34" charset="0"/>
                <a:cs typeface="Arial" panose="020B0604020202020204" pitchFamily="34" charset="0"/>
              </a:rPr>
              <a:t>Sunday</a:t>
            </a:r>
            <a:r>
              <a:rPr kumimoji="0" lang="en-US" sz="1200" i="0" u="none" strike="noStrike" kern="1200" cap="none" spc="0" normalizeH="0" baseline="0" noProof="0" dirty="0">
                <a:ln>
                  <a:noFill/>
                </a:ln>
                <a:solidFill>
                  <a:srgbClr val="222222"/>
                </a:solidFill>
                <a:effectLst/>
                <a:uLnTx/>
                <a:uFillTx/>
                <a:ea typeface="Verdana" panose="020B0604030504040204" pitchFamily="34" charset="0"/>
                <a:cs typeface="Arial" panose="020B0604020202020204" pitchFamily="34" charset="0"/>
              </a:rPr>
              <a:t>	Worship</a:t>
            </a:r>
          </a:p>
          <a:p>
            <a:pPr>
              <a:tabLst>
                <a:tab pos="914400" algn="r"/>
                <a:tab pos="1087438" algn="l"/>
              </a:tabLst>
            </a:pPr>
            <a:r>
              <a:rPr lang="en-US" sz="1200" dirty="0">
                <a:solidFill>
                  <a:srgbClr val="222222"/>
                </a:solidFill>
                <a:ea typeface="Verdana" panose="020B0604030504040204" pitchFamily="34" charset="0"/>
                <a:cs typeface="Arial" panose="020B0604020202020204" pitchFamily="34" charset="0"/>
              </a:rPr>
              <a:t>		Sunday School</a:t>
            </a:r>
          </a:p>
          <a:p>
            <a:pPr>
              <a:tabLst>
                <a:tab pos="914400" algn="r"/>
                <a:tab pos="1087438" algn="l"/>
              </a:tabLst>
            </a:pPr>
            <a:r>
              <a:rPr kumimoji="0" lang="en-US" sz="1200" b="1" i="0" u="none" strike="noStrike" kern="1200" cap="none" spc="0" normalizeH="0" baseline="0" noProof="0" dirty="0">
                <a:ln>
                  <a:noFill/>
                </a:ln>
                <a:solidFill>
                  <a:srgbClr val="222222"/>
                </a:solidFill>
                <a:effectLst/>
                <a:uLnTx/>
                <a:uFillTx/>
                <a:ea typeface="Verdana" panose="020B0604030504040204" pitchFamily="34" charset="0"/>
                <a:cs typeface="Arial" panose="020B0604020202020204" pitchFamily="34" charset="0"/>
              </a:rPr>
              <a:t>	Monday</a:t>
            </a:r>
            <a:r>
              <a:rPr kumimoji="0" lang="en-US" sz="1200" i="0" u="none" strike="noStrike" kern="1200" cap="none" spc="0" normalizeH="0" baseline="0" noProof="0" dirty="0">
                <a:ln>
                  <a:noFill/>
                </a:ln>
                <a:solidFill>
                  <a:srgbClr val="222222"/>
                </a:solidFill>
                <a:effectLst/>
                <a:uLnTx/>
                <a:uFillTx/>
                <a:ea typeface="Verdana" panose="020B0604030504040204" pitchFamily="34" charset="0"/>
                <a:cs typeface="Arial" panose="020B0604020202020204" pitchFamily="34" charset="0"/>
              </a:rPr>
              <a:t>	Bells Rehearsal</a:t>
            </a:r>
          </a:p>
          <a:p>
            <a:pPr>
              <a:tabLst>
                <a:tab pos="914400" algn="r"/>
                <a:tab pos="1087438" algn="l"/>
              </a:tabLst>
            </a:pPr>
            <a:r>
              <a:rPr lang="en-US" sz="1200" dirty="0">
                <a:solidFill>
                  <a:srgbClr val="222222"/>
                </a:solidFill>
                <a:ea typeface="Verdana" panose="020B0604030504040204" pitchFamily="34" charset="0"/>
                <a:cs typeface="Arial" panose="020B0604020202020204" pitchFamily="34" charset="0"/>
              </a:rPr>
              <a:t>		</a:t>
            </a:r>
            <a:r>
              <a:rPr kumimoji="0" lang="en-US" sz="1200" i="0" u="none" strike="noStrike" kern="1200" cap="none" spc="0" normalizeH="0" baseline="0" noProof="0" dirty="0">
                <a:ln>
                  <a:noFill/>
                </a:ln>
                <a:solidFill>
                  <a:srgbClr val="222222"/>
                </a:solidFill>
                <a:effectLst/>
                <a:uLnTx/>
                <a:uFillTx/>
                <a:ea typeface="Verdana" panose="020B0604030504040204" pitchFamily="34" charset="0"/>
                <a:cs typeface="Arial" panose="020B0604020202020204" pitchFamily="34" charset="0"/>
              </a:rPr>
              <a:t>Card Ministry</a:t>
            </a:r>
          </a:p>
          <a:p>
            <a:pPr>
              <a:tabLst>
                <a:tab pos="914400" algn="r"/>
                <a:tab pos="1087438" algn="l"/>
              </a:tabLst>
            </a:pPr>
            <a:r>
              <a:rPr lang="en-US" sz="1200" dirty="0">
                <a:solidFill>
                  <a:srgbClr val="222222"/>
                </a:solidFill>
                <a:ea typeface="Verdana" panose="020B0604030504040204" pitchFamily="34" charset="0"/>
                <a:cs typeface="Arial" panose="020B0604020202020204" pitchFamily="34" charset="0"/>
              </a:rPr>
              <a:t>		Men’s Bible Study</a:t>
            </a:r>
          </a:p>
          <a:p>
            <a:pPr>
              <a:tabLst>
                <a:tab pos="914400" algn="r"/>
                <a:tab pos="1087438" algn="l"/>
              </a:tabLst>
            </a:pPr>
            <a:r>
              <a:rPr lang="en-US" sz="1200" dirty="0">
                <a:solidFill>
                  <a:srgbClr val="222222"/>
                </a:solidFill>
                <a:ea typeface="Verdana" panose="020B0604030504040204" pitchFamily="34" charset="0"/>
                <a:cs typeface="Arial" panose="020B0604020202020204" pitchFamily="34" charset="0"/>
              </a:rPr>
              <a:t>		Scouts</a:t>
            </a:r>
          </a:p>
          <a:p>
            <a:pPr>
              <a:tabLst>
                <a:tab pos="914400" algn="r"/>
                <a:tab pos="1087438" algn="l"/>
              </a:tabLst>
            </a:pPr>
            <a:r>
              <a:rPr lang="en-US" sz="1200" dirty="0">
                <a:solidFill>
                  <a:srgbClr val="222222"/>
                </a:solidFill>
                <a:ea typeface="Verdana" panose="020B0604030504040204" pitchFamily="34" charset="0"/>
                <a:cs typeface="Arial" panose="020B0604020202020204" pitchFamily="34" charset="0"/>
              </a:rPr>
              <a:t>	</a:t>
            </a:r>
            <a:r>
              <a:rPr lang="en-US" sz="1200" b="1" dirty="0">
                <a:solidFill>
                  <a:srgbClr val="222222"/>
                </a:solidFill>
                <a:ea typeface="Verdana" panose="020B0604030504040204" pitchFamily="34" charset="0"/>
                <a:cs typeface="Arial" panose="020B0604020202020204" pitchFamily="34" charset="0"/>
              </a:rPr>
              <a:t>Tuesday</a:t>
            </a:r>
            <a:r>
              <a:rPr lang="en-US" sz="1200" dirty="0">
                <a:solidFill>
                  <a:srgbClr val="222222"/>
                </a:solidFill>
                <a:ea typeface="Verdana" panose="020B0604030504040204" pitchFamily="34" charset="0"/>
                <a:cs typeface="Arial" panose="020B0604020202020204" pitchFamily="34" charset="0"/>
              </a:rPr>
              <a:t>	Cub Scouts</a:t>
            </a:r>
          </a:p>
          <a:p>
            <a:pPr>
              <a:tabLst>
                <a:tab pos="914400" algn="r"/>
                <a:tab pos="1087438" algn="l"/>
              </a:tabLst>
            </a:pPr>
            <a:r>
              <a:rPr lang="en-US" sz="1200" dirty="0">
                <a:solidFill>
                  <a:srgbClr val="222222"/>
                </a:solidFill>
                <a:ea typeface="Verdana" panose="020B0604030504040204" pitchFamily="34" charset="0"/>
                <a:cs typeface="Arial" panose="020B0604020202020204" pitchFamily="34" charset="0"/>
              </a:rPr>
              <a:t>	</a:t>
            </a:r>
            <a:r>
              <a:rPr lang="en-US" sz="1200" b="1" dirty="0">
                <a:solidFill>
                  <a:srgbClr val="222222"/>
                </a:solidFill>
                <a:ea typeface="Verdana" panose="020B0604030504040204" pitchFamily="34" charset="0"/>
                <a:cs typeface="Arial" panose="020B0604020202020204" pitchFamily="34" charset="0"/>
              </a:rPr>
              <a:t>Thursday	</a:t>
            </a:r>
            <a:r>
              <a:rPr lang="en-US" sz="1200" dirty="0">
                <a:solidFill>
                  <a:srgbClr val="222222"/>
                </a:solidFill>
                <a:ea typeface="Verdana" panose="020B0604030504040204" pitchFamily="34" charset="0"/>
                <a:cs typeface="Arial" panose="020B0604020202020204" pitchFamily="34" charset="0"/>
              </a:rPr>
              <a:t>Choir Rehearsal</a:t>
            </a:r>
          </a:p>
          <a:p>
            <a:pPr>
              <a:tabLst>
                <a:tab pos="914400" algn="r"/>
                <a:tab pos="1087438" algn="l"/>
              </a:tabLst>
            </a:pPr>
            <a:r>
              <a:rPr lang="en-US" sz="1200" b="1" dirty="0">
                <a:solidFill>
                  <a:srgbClr val="222222"/>
                </a:solidFill>
                <a:ea typeface="Verdana" panose="020B0604030504040204" pitchFamily="34" charset="0"/>
                <a:cs typeface="Arial" panose="020B0604020202020204" pitchFamily="34" charset="0"/>
              </a:rPr>
              <a:t>		</a:t>
            </a:r>
            <a:r>
              <a:rPr lang="en-US" sz="1200" dirty="0">
                <a:solidFill>
                  <a:srgbClr val="222222"/>
                </a:solidFill>
                <a:ea typeface="Verdana" panose="020B0604030504040204" pitchFamily="34" charset="0"/>
                <a:cs typeface="Arial" panose="020B0604020202020204" pitchFamily="34" charset="0"/>
              </a:rPr>
              <a:t>Creator’s Studio</a:t>
            </a:r>
          </a:p>
          <a:p>
            <a:pPr>
              <a:tabLst>
                <a:tab pos="914400" algn="r"/>
                <a:tab pos="1087438" algn="l"/>
              </a:tabLst>
            </a:pPr>
            <a:r>
              <a:rPr lang="en-US" sz="1200" dirty="0">
                <a:solidFill>
                  <a:srgbClr val="222222"/>
                </a:solidFill>
                <a:ea typeface="Verdana" panose="020B0604030504040204" pitchFamily="34" charset="0"/>
                <a:cs typeface="Arial" panose="020B0604020202020204" pitchFamily="34" charset="0"/>
              </a:rPr>
              <a:t>		Girl Scouts</a:t>
            </a:r>
          </a:p>
          <a:p>
            <a:pPr>
              <a:tabLst>
                <a:tab pos="914400" algn="r"/>
                <a:tab pos="1087438" algn="l"/>
              </a:tabLst>
            </a:pPr>
            <a:r>
              <a:rPr lang="en-US" sz="1200" dirty="0">
                <a:solidFill>
                  <a:srgbClr val="222222"/>
                </a:solidFill>
                <a:ea typeface="Verdana" panose="020B0604030504040204" pitchFamily="34" charset="0"/>
                <a:cs typeface="Arial" panose="020B0604020202020204" pitchFamily="34" charset="0"/>
              </a:rPr>
              <a:t>		Quartet Rehearsal</a:t>
            </a:r>
          </a:p>
          <a:p>
            <a:pPr>
              <a:tabLst>
                <a:tab pos="914400" algn="r"/>
                <a:tab pos="1087438" algn="l"/>
              </a:tabLst>
            </a:pPr>
            <a:r>
              <a:rPr kumimoji="0" lang="en-US" sz="1200" b="1" i="0" u="none" strike="noStrike" kern="1200" cap="none" spc="0" normalizeH="0" baseline="0" noProof="0" dirty="0">
                <a:ln>
                  <a:noFill/>
                </a:ln>
                <a:solidFill>
                  <a:srgbClr val="222222"/>
                </a:solidFill>
                <a:effectLst/>
                <a:uLnTx/>
                <a:uFillTx/>
                <a:ea typeface="Verdana" panose="020B0604030504040204" pitchFamily="34" charset="0"/>
                <a:cs typeface="Arial" panose="020B0604020202020204" pitchFamily="34" charset="0"/>
              </a:rPr>
              <a:t>	Friday</a:t>
            </a:r>
            <a:r>
              <a:rPr kumimoji="0" lang="en-US" sz="1200" b="0" i="0" u="none" strike="noStrike" kern="1200" cap="none" spc="0" normalizeH="0" baseline="0" noProof="0" dirty="0">
                <a:ln>
                  <a:noFill/>
                </a:ln>
                <a:solidFill>
                  <a:srgbClr val="222222"/>
                </a:solidFill>
                <a:effectLst/>
                <a:uLnTx/>
                <a:uFillTx/>
                <a:ea typeface="Verdana" panose="020B0604030504040204" pitchFamily="34" charset="0"/>
                <a:cs typeface="Arial" panose="020B0604020202020204" pitchFamily="34" charset="0"/>
              </a:rPr>
              <a:t>	Dog Ministry</a:t>
            </a:r>
          </a:p>
          <a:p>
            <a:pPr>
              <a:tabLst>
                <a:tab pos="857250" algn="r"/>
                <a:tab pos="1028700" algn="l"/>
              </a:tabLst>
            </a:pPr>
            <a:endParaRPr kumimoji="0" lang="en-US" sz="1000" i="0" u="none" strike="noStrike" kern="1200" cap="none" spc="0" normalizeH="0" baseline="0" noProof="0" dirty="0">
              <a:ln>
                <a:noFill/>
              </a:ln>
              <a:solidFill>
                <a:srgbClr val="222222"/>
              </a:solidFill>
              <a:effectLst/>
              <a:uLnTx/>
              <a:uFillTx/>
              <a:latin typeface="Calibri" panose="020F0502020204030204"/>
              <a:ea typeface="+mn-ea"/>
              <a:cs typeface="Arial" panose="020B0604020202020204" pitchFamily="34" charset="0"/>
            </a:endParaRPr>
          </a:p>
        </p:txBody>
      </p:sp>
      <p:sp>
        <p:nvSpPr>
          <p:cNvPr id="7" name="TextBox 6">
            <a:extLst>
              <a:ext uri="{FF2B5EF4-FFF2-40B4-BE49-F238E27FC236}">
                <a16:creationId xmlns:a16="http://schemas.microsoft.com/office/drawing/2014/main" id="{297EBA56-3118-44AB-8678-B738E6FEA53D}"/>
              </a:ext>
            </a:extLst>
          </p:cNvPr>
          <p:cNvSpPr txBox="1"/>
          <p:nvPr/>
        </p:nvSpPr>
        <p:spPr>
          <a:xfrm>
            <a:off x="7055841" y="9282332"/>
            <a:ext cx="530915" cy="538074"/>
          </a:xfrm>
          <a:prstGeom prst="rect">
            <a:avLst/>
          </a:prstGeom>
          <a:noFill/>
        </p:spPr>
        <p:txBody>
          <a:bodyPr wrap="none" rtlCol="0" anchor="ctr">
            <a:noAutofit/>
          </a:bodyPr>
          <a:lstStyle/>
          <a:p>
            <a:pPr algn="ctr"/>
            <a:r>
              <a:rPr lang="en-US" sz="1000" dirty="0">
                <a:solidFill>
                  <a:schemeClr val="bg1"/>
                </a:solidFill>
                <a:latin typeface="Avenir Next LT Pro Demi" panose="020B0704020202020204" pitchFamily="34" charset="0"/>
              </a:rPr>
              <a:t>PAGE</a:t>
            </a:r>
          </a:p>
          <a:p>
            <a:pPr algn="ctr"/>
            <a:r>
              <a:rPr lang="en-US" sz="1600" dirty="0">
                <a:solidFill>
                  <a:schemeClr val="bg1"/>
                </a:solidFill>
                <a:latin typeface="Avenir Next LT Pro Demi" panose="020B0704020202020204" pitchFamily="34" charset="0"/>
              </a:rPr>
              <a:t>5</a:t>
            </a:r>
          </a:p>
        </p:txBody>
      </p:sp>
      <p:sp>
        <p:nvSpPr>
          <p:cNvPr id="3" name="Rectangle 2">
            <a:extLst>
              <a:ext uri="{FF2B5EF4-FFF2-40B4-BE49-F238E27FC236}">
                <a16:creationId xmlns:a16="http://schemas.microsoft.com/office/drawing/2014/main" id="{F0FF95C6-287B-495B-935A-DB3A3D5E021D}"/>
              </a:ext>
            </a:extLst>
          </p:cNvPr>
          <p:cNvSpPr/>
          <p:nvPr/>
        </p:nvSpPr>
        <p:spPr>
          <a:xfrm>
            <a:off x="4335777" y="7444739"/>
            <a:ext cx="3094607" cy="182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7E3F7DD-E642-4835-92A0-413B0338AF60}"/>
              </a:ext>
            </a:extLst>
          </p:cNvPr>
          <p:cNvPicPr>
            <a:picLocks noChangeAspect="1"/>
          </p:cNvPicPr>
          <p:nvPr/>
        </p:nvPicPr>
        <p:blipFill>
          <a:blip r:embed="rId3"/>
          <a:stretch>
            <a:fillRect/>
          </a:stretch>
        </p:blipFill>
        <p:spPr>
          <a:xfrm>
            <a:off x="4312037" y="7417253"/>
            <a:ext cx="3158170" cy="557128"/>
          </a:xfrm>
          <a:prstGeom prst="rect">
            <a:avLst/>
          </a:prstGeom>
        </p:spPr>
      </p:pic>
      <p:grpSp>
        <p:nvGrpSpPr>
          <p:cNvPr id="13" name="Group 12">
            <a:extLst>
              <a:ext uri="{FF2B5EF4-FFF2-40B4-BE49-F238E27FC236}">
                <a16:creationId xmlns:a16="http://schemas.microsoft.com/office/drawing/2014/main" id="{F9B34B1D-DABD-4DE2-95E2-5D8A7ECD3E04}"/>
              </a:ext>
            </a:extLst>
          </p:cNvPr>
          <p:cNvGrpSpPr/>
          <p:nvPr/>
        </p:nvGrpSpPr>
        <p:grpSpPr>
          <a:xfrm>
            <a:off x="4335777" y="7403502"/>
            <a:ext cx="3126388" cy="575808"/>
            <a:chOff x="4335777" y="7403502"/>
            <a:chExt cx="3126388" cy="575808"/>
          </a:xfrm>
        </p:grpSpPr>
        <p:sp>
          <p:nvSpPr>
            <p:cNvPr id="9" name="TextBox 8">
              <a:extLst>
                <a:ext uri="{FF2B5EF4-FFF2-40B4-BE49-F238E27FC236}">
                  <a16:creationId xmlns:a16="http://schemas.microsoft.com/office/drawing/2014/main" id="{C2543DF3-3CE8-4373-9260-51EC723454E4}"/>
                </a:ext>
              </a:extLst>
            </p:cNvPr>
            <p:cNvSpPr txBox="1"/>
            <p:nvPr/>
          </p:nvSpPr>
          <p:spPr>
            <a:xfrm>
              <a:off x="4335777" y="7403502"/>
              <a:ext cx="3118347" cy="369332"/>
            </a:xfrm>
            <a:prstGeom prst="rect">
              <a:avLst/>
            </a:prstGeom>
            <a:noFill/>
          </p:spPr>
          <p:txBody>
            <a:bodyPr wrap="square" rtlCol="0">
              <a:spAutoFit/>
            </a:bodyPr>
            <a:lstStyle/>
            <a:p>
              <a:pPr algn="ctr"/>
              <a:r>
                <a:rPr lang="en-US" b="1" dirty="0">
                  <a:solidFill>
                    <a:schemeClr val="bg1"/>
                  </a:solidFill>
                  <a:latin typeface="DengXian" panose="02010600030101010101" pitchFamily="2" charset="-122"/>
                  <a:ea typeface="DengXian" panose="02010600030101010101" pitchFamily="2" charset="-122"/>
                </a:rPr>
                <a:t>WE ARE HIRING</a:t>
              </a:r>
            </a:p>
          </p:txBody>
        </p:sp>
        <p:sp>
          <p:nvSpPr>
            <p:cNvPr id="16" name="TextBox 15">
              <a:extLst>
                <a:ext uri="{FF2B5EF4-FFF2-40B4-BE49-F238E27FC236}">
                  <a16:creationId xmlns:a16="http://schemas.microsoft.com/office/drawing/2014/main" id="{8575280E-40A0-40D3-9FBC-0520543F7BCE}"/>
                </a:ext>
              </a:extLst>
            </p:cNvPr>
            <p:cNvSpPr txBox="1"/>
            <p:nvPr/>
          </p:nvSpPr>
          <p:spPr>
            <a:xfrm>
              <a:off x="4343818" y="7671533"/>
              <a:ext cx="3118347" cy="307777"/>
            </a:xfrm>
            <a:prstGeom prst="rect">
              <a:avLst/>
            </a:prstGeom>
            <a:noFill/>
          </p:spPr>
          <p:txBody>
            <a:bodyPr wrap="square" rtlCol="0">
              <a:spAutoFit/>
            </a:bodyPr>
            <a:lstStyle/>
            <a:p>
              <a:pPr algn="ctr"/>
              <a:r>
                <a:rPr lang="en-US" sz="1400" dirty="0">
                  <a:solidFill>
                    <a:schemeClr val="bg1"/>
                  </a:solidFill>
                  <a:latin typeface="DengXian" panose="02010600030101010101" pitchFamily="2" charset="-122"/>
                  <a:ea typeface="DengXian" panose="02010600030101010101" pitchFamily="2" charset="-122"/>
                </a:rPr>
                <a:t>Join Our Team</a:t>
              </a:r>
              <a:endParaRPr lang="en-US" dirty="0">
                <a:solidFill>
                  <a:schemeClr val="bg1"/>
                </a:solidFill>
                <a:latin typeface="DengXian" panose="02010600030101010101" pitchFamily="2" charset="-122"/>
                <a:ea typeface="DengXian" panose="02010600030101010101" pitchFamily="2" charset="-122"/>
              </a:endParaRPr>
            </a:p>
          </p:txBody>
        </p:sp>
        <p:cxnSp>
          <p:nvCxnSpPr>
            <p:cNvPr id="11" name="Straight Connector 10">
              <a:extLst>
                <a:ext uri="{FF2B5EF4-FFF2-40B4-BE49-F238E27FC236}">
                  <a16:creationId xmlns:a16="http://schemas.microsoft.com/office/drawing/2014/main" id="{C56BF3F2-B544-40D4-9D12-AB8C640851FD}"/>
                </a:ext>
              </a:extLst>
            </p:cNvPr>
            <p:cNvCxnSpPr/>
            <p:nvPr/>
          </p:nvCxnSpPr>
          <p:spPr>
            <a:xfrm>
              <a:off x="5257800" y="7729656"/>
              <a:ext cx="13030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493FB41-3AF0-440C-BBED-3CACFF42CC3D}"/>
              </a:ext>
            </a:extLst>
          </p:cNvPr>
          <p:cNvSpPr txBox="1"/>
          <p:nvPr/>
        </p:nvSpPr>
        <p:spPr>
          <a:xfrm>
            <a:off x="4365818" y="8055220"/>
            <a:ext cx="3026023" cy="1092607"/>
          </a:xfrm>
          <a:prstGeom prst="rect">
            <a:avLst/>
          </a:prstGeom>
          <a:noFill/>
        </p:spPr>
        <p:txBody>
          <a:bodyPr wrap="square" rtlCol="0">
            <a:spAutoFit/>
          </a:bodyPr>
          <a:lstStyle/>
          <a:p>
            <a:r>
              <a:rPr lang="en-US" sz="1300" dirty="0"/>
              <a:t>Beulah has an opening for a Part Time Bookkeeper to work with our current finance team. To learn more about this position please visit the church website </a:t>
            </a:r>
          </a:p>
          <a:p>
            <a:r>
              <a:rPr lang="en-US" sz="1300" dirty="0"/>
              <a:t>at beulahumc.org/employment.</a:t>
            </a:r>
          </a:p>
        </p:txBody>
      </p:sp>
    </p:spTree>
    <p:extLst>
      <p:ext uri="{BB962C8B-B14F-4D97-AF65-F5344CB8AC3E}">
        <p14:creationId xmlns:p14="http://schemas.microsoft.com/office/powerpoint/2010/main" val="323228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88D8B2-8491-4243-80BF-F4D24B6FC071}"/>
              </a:ext>
            </a:extLst>
          </p:cNvPr>
          <p:cNvSpPr txBox="1"/>
          <p:nvPr/>
        </p:nvSpPr>
        <p:spPr>
          <a:xfrm>
            <a:off x="169131" y="9360217"/>
            <a:ext cx="530915" cy="492443"/>
          </a:xfrm>
          <a:prstGeom prst="rect">
            <a:avLst/>
          </a:prstGeom>
          <a:noFill/>
        </p:spPr>
        <p:txBody>
          <a:bodyPr wrap="none" rtlCol="0">
            <a:spAutoFit/>
          </a:bodyPr>
          <a:lstStyle/>
          <a:p>
            <a:pPr algn="ctr"/>
            <a:r>
              <a:rPr lang="en-US" sz="1000" dirty="0">
                <a:latin typeface="Avenir Next LT Pro Demi" panose="020B0704020202020204" pitchFamily="34" charset="0"/>
              </a:rPr>
              <a:t>PAGE</a:t>
            </a:r>
          </a:p>
          <a:p>
            <a:pPr algn="ctr"/>
            <a:r>
              <a:rPr lang="en-US" sz="1600" dirty="0">
                <a:latin typeface="Avenir Next LT Pro Demi" panose="020B0704020202020204" pitchFamily="34" charset="0"/>
              </a:rPr>
              <a:t>6</a:t>
            </a:r>
          </a:p>
        </p:txBody>
      </p:sp>
      <p:sp>
        <p:nvSpPr>
          <p:cNvPr id="4" name="TextBox 3">
            <a:extLst>
              <a:ext uri="{FF2B5EF4-FFF2-40B4-BE49-F238E27FC236}">
                <a16:creationId xmlns:a16="http://schemas.microsoft.com/office/drawing/2014/main" id="{15C63099-E735-4344-8029-7B256F7F8844}"/>
              </a:ext>
            </a:extLst>
          </p:cNvPr>
          <p:cNvSpPr txBox="1"/>
          <p:nvPr/>
        </p:nvSpPr>
        <p:spPr>
          <a:xfrm>
            <a:off x="169129" y="205740"/>
            <a:ext cx="4765757" cy="5098533"/>
          </a:xfrm>
          <a:prstGeom prst="rect">
            <a:avLst/>
          </a:prstGeom>
          <a:noFill/>
        </p:spPr>
        <p:txBody>
          <a:bodyPr wrap="square" lIns="0" tIns="0" rIns="0" bIns="0">
            <a:noAutofit/>
          </a:bodyPr>
          <a:lstStyle/>
          <a:p>
            <a:pPr marL="0" marR="0" lvl="0" indent="0" algn="l" defTabSz="457200" rtl="0" eaLnBrk="1" fontAlgn="auto" latinLnBrk="0" hangingPunct="1">
              <a:lnSpc>
                <a:spcPct val="100000"/>
              </a:lnSpc>
              <a:spcBef>
                <a:spcPts val="0"/>
              </a:spcBef>
              <a:buClrTx/>
              <a:buSzTx/>
              <a:buFontTx/>
              <a:buNone/>
              <a:tabLst>
                <a:tab pos="457200" algn="l"/>
                <a:tab pos="2971800" algn="l"/>
              </a:tabLst>
              <a:defRPr/>
            </a:pPr>
            <a:r>
              <a:rPr kumimoji="0" lang="en-US" sz="1600" b="1" i="0" u="none" strike="noStrike" kern="1200" cap="none" spc="0" normalizeH="0" baseline="0" noProof="0" dirty="0">
                <a:ln>
                  <a:noFill/>
                </a:ln>
                <a:solidFill>
                  <a:srgbClr val="455CC2"/>
                </a:solidFill>
                <a:effectLst/>
                <a:uLnTx/>
                <a:uFillTx/>
                <a:latin typeface="Amasis MT Pro Light" panose="02040304050005020304" pitchFamily="18" charset="0"/>
                <a:ea typeface="DengXian" panose="02010600030101010101" pitchFamily="2" charset="-122"/>
                <a:cs typeface="Calibri" panose="020F0502020204030204" pitchFamily="34" charset="0"/>
              </a:rPr>
              <a:t>THANK YOU</a:t>
            </a:r>
            <a:endParaRPr kumimoji="0" lang="en-US" sz="1600" b="1" i="0" u="none" strike="noStrike" kern="1200" cap="none" spc="0" normalizeH="0" baseline="0" noProof="0" dirty="0">
              <a:ln>
                <a:noFill/>
              </a:ln>
              <a:solidFill>
                <a:srgbClr val="455CC2"/>
              </a:solidFill>
              <a:effectLst/>
              <a:uLnTx/>
              <a:uFillTx/>
              <a:latin typeface="Amasis MT Pro Light" panose="02040304050005020304" pitchFamily="18" charset="0"/>
              <a:ea typeface="DengXian" panose="02010600030101010101" pitchFamily="2" charset="-122"/>
              <a:cs typeface="Times New Roman" panose="02020603050405020304" pitchFamily="18" charset="0"/>
            </a:endParaRP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To: Beulah Friends</a:t>
            </a: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From: Barbara Dudley, Worship Chair</a:t>
            </a:r>
          </a:p>
          <a:p>
            <a:pPr marL="0" marR="0">
              <a:spcBef>
                <a:spcPts val="0"/>
              </a:spcBef>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Now that the advent/Christmas season is over, I wanted to thank so many who helped me during that time. These are my Christmas “Angels” who are always so willing to help me when I ask them. They are : David Dudley, Carolyn Salmon, Anne Christopher, Pat </a:t>
            </a:r>
            <a:r>
              <a:rPr lang="en-US" sz="11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Soyars</a:t>
            </a: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Sandra Sanderson, Barbara Tinsley, and Nancy Morris. What a blessing they are!</a:t>
            </a:r>
          </a:p>
          <a:p>
            <a:pPr marL="0" marR="0">
              <a:spcBef>
                <a:spcPts val="0"/>
              </a:spcBef>
            </a:pPr>
            <a:endPar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To: Beulah</a:t>
            </a: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From: Sarah Eastwood</a:t>
            </a:r>
          </a:p>
          <a:p>
            <a:pPr marL="0" marR="0">
              <a:spcBef>
                <a:spcPts val="0"/>
              </a:spcBef>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Thank you Beulah for your prayers, phone calls, cards, and caring following the death of my son-in-law and my auto accident. A special thank you to Pastors Don and Daniel for "coming to my rescue" following the accident and staying until my family arrived.</a:t>
            </a:r>
          </a:p>
          <a:p>
            <a:pPr marL="0" marR="0">
              <a:spcBef>
                <a:spcPts val="0"/>
              </a:spcBef>
            </a:pPr>
            <a:endPar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To: Beulah Church</a:t>
            </a: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From: A man who was in need</a:t>
            </a:r>
          </a:p>
          <a:p>
            <a:pPr marL="0" marR="0">
              <a:spcBef>
                <a:spcPts val="0"/>
              </a:spcBef>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 just want to say thank you for all you have done. You helped me with a hotel when it was cold out and helped me financially. Things are hard right now, but you truly have given me hope to keep my head up and keep pushing forward!</a:t>
            </a:r>
          </a:p>
          <a:p>
            <a:pPr marL="0" marR="0">
              <a:spcBef>
                <a:spcPts val="0"/>
              </a:spcBef>
            </a:pPr>
            <a:endPar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To: Everyone at Beulah</a:t>
            </a: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From: The Everett and Maher families and Brenda </a:t>
            </a:r>
            <a:r>
              <a:rPr lang="en-US" sz="1100" b="1" i="1"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McMatt</a:t>
            </a:r>
            <a:endPar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marL="0" marR="0">
              <a:spcBef>
                <a:spcPts val="0"/>
              </a:spcBef>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Thank you so much for the calls, prayers, and thinking of us during Don’s illness and his passing. It meant so much to us all. </a:t>
            </a:r>
          </a:p>
          <a:p>
            <a:pPr marL="0" marR="0">
              <a:spcBef>
                <a:spcPts val="0"/>
              </a:spcBef>
            </a:pPr>
            <a:endPar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To: Joanne </a:t>
            </a:r>
            <a:r>
              <a:rPr lang="en-US" sz="1100" b="1" i="1"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Barreca</a:t>
            </a: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and Beulah United Methodist Church</a:t>
            </a:r>
          </a:p>
          <a:p>
            <a:pPr marL="0" marR="0">
              <a:spcBef>
                <a:spcPts val="0"/>
              </a:spcBef>
            </a:pP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From: Patrice Wilson, Principal at </a:t>
            </a:r>
            <a:r>
              <a:rPr lang="en-US" sz="1100" b="1" i="1"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Bensley</a:t>
            </a:r>
            <a:r>
              <a:rPr lang="en-US" sz="1100" b="1"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Elementary School</a:t>
            </a:r>
          </a:p>
          <a:p>
            <a:pPr marL="0" marR="0">
              <a:spcBef>
                <a:spcPts val="0"/>
              </a:spcBef>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Thank you for your generous donation of school supplies! We truly appreciate your commitment to our school, students and staff here at </a:t>
            </a:r>
            <a:r>
              <a:rPr lang="en-US" sz="11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Bensley</a:t>
            </a: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Elementary. Through your generosity, we’ve been able to help many families complete their school supplies list. These families would have otherwise not been able to provide the full list of supplies for their children. Your support of our students and teachers is important and invaluable! With your continued help, </a:t>
            </a:r>
            <a:r>
              <a:rPr lang="en-US" sz="11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Bensley</a:t>
            </a: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Elementary can achieve its mission of providing an outstanding educational experience to our students and teachers. Thank you gain for your contribution. </a:t>
            </a:r>
          </a:p>
        </p:txBody>
      </p:sp>
      <p:grpSp>
        <p:nvGrpSpPr>
          <p:cNvPr id="3" name="Group 2">
            <a:extLst>
              <a:ext uri="{FF2B5EF4-FFF2-40B4-BE49-F238E27FC236}">
                <a16:creationId xmlns:a16="http://schemas.microsoft.com/office/drawing/2014/main" id="{6D788CD4-8444-49D1-9370-5CB91B500A52}"/>
              </a:ext>
            </a:extLst>
          </p:cNvPr>
          <p:cNvGrpSpPr/>
          <p:nvPr/>
        </p:nvGrpSpPr>
        <p:grpSpPr>
          <a:xfrm>
            <a:off x="4952146" y="205740"/>
            <a:ext cx="2790825" cy="8415021"/>
            <a:chOff x="4768215" y="182879"/>
            <a:chExt cx="2790825" cy="7277101"/>
          </a:xfrm>
        </p:grpSpPr>
        <p:sp>
          <p:nvSpPr>
            <p:cNvPr id="8" name="Rectangle 7">
              <a:extLst>
                <a:ext uri="{FF2B5EF4-FFF2-40B4-BE49-F238E27FC236}">
                  <a16:creationId xmlns:a16="http://schemas.microsoft.com/office/drawing/2014/main" id="{89EB23B4-585E-4C2E-A01F-710EF4F74097}"/>
                </a:ext>
              </a:extLst>
            </p:cNvPr>
            <p:cNvSpPr/>
            <p:nvPr/>
          </p:nvSpPr>
          <p:spPr>
            <a:xfrm>
              <a:off x="4917757" y="182879"/>
              <a:ext cx="2491740" cy="7277101"/>
            </a:xfrm>
            <a:prstGeom prst="rect">
              <a:avLst/>
            </a:prstGeom>
            <a:solidFill>
              <a:srgbClr val="859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FE1454-2CFF-4F5D-AA9E-ECB35EF0FB37}"/>
                </a:ext>
              </a:extLst>
            </p:cNvPr>
            <p:cNvSpPr/>
            <p:nvPr/>
          </p:nvSpPr>
          <p:spPr>
            <a:xfrm>
              <a:off x="5084559" y="767821"/>
              <a:ext cx="2158136" cy="6482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B043EC-1244-42E9-A155-8A24C3F36D03}"/>
                </a:ext>
              </a:extLst>
            </p:cNvPr>
            <p:cNvSpPr txBox="1"/>
            <p:nvPr/>
          </p:nvSpPr>
          <p:spPr>
            <a:xfrm>
              <a:off x="5149759" y="767821"/>
              <a:ext cx="2027736" cy="2372571"/>
            </a:xfrm>
            <a:prstGeom prst="rect">
              <a:avLst/>
            </a:prstGeom>
            <a:noFill/>
          </p:spPr>
          <p:txBody>
            <a:bodyPr wrap="square">
              <a:noAutofit/>
            </a:bodyPr>
            <a:lstStyle/>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02		Betsy Q Forbes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Marvin Waldrop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Gabe Higgins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Jamie </a:t>
              </a:r>
              <a:r>
                <a:rPr lang="en-US" sz="1200" dirty="0" err="1">
                  <a:effectLst/>
                  <a:latin typeface="Calibri" panose="020F0502020204030204" pitchFamily="34" charset="0"/>
                  <a:ea typeface="Calibri" panose="020F0502020204030204" pitchFamily="34" charset="0"/>
                  <a:cs typeface="Calibri" panose="020F0502020204030204" pitchFamily="34" charset="0"/>
                </a:rPr>
                <a:t>Scavone</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03	Jackson Warren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04	Mary Love Walston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05	Skip Mulligan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06	Eric Cunningham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Allen Mason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07	Cathy Keller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Robert Mays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Courtney Harper </a:t>
              </a:r>
              <a:r>
                <a:rPr lang="en-US" sz="1200" dirty="0" err="1">
                  <a:effectLst/>
                  <a:latin typeface="Calibri" panose="020F0502020204030204" pitchFamily="34" charset="0"/>
                  <a:ea typeface="Calibri" panose="020F0502020204030204" pitchFamily="34" charset="0"/>
                  <a:cs typeface="Calibri" panose="020F0502020204030204" pitchFamily="34" charset="0"/>
                </a:rPr>
                <a:t>Lias</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Nicole Dudley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08	William </a:t>
              </a:r>
              <a:r>
                <a:rPr lang="en-US" sz="1200" dirty="0" err="1">
                  <a:effectLst/>
                  <a:latin typeface="Calibri" panose="020F0502020204030204" pitchFamily="34" charset="0"/>
                  <a:ea typeface="Calibri" panose="020F0502020204030204" pitchFamily="34" charset="0"/>
                  <a:cs typeface="Calibri" panose="020F0502020204030204" pitchFamily="34" charset="0"/>
                </a:rPr>
                <a:t>Dunnavant</a:t>
              </a:r>
              <a:r>
                <a:rPr lang="en-US" sz="1200" dirty="0">
                  <a:effectLst/>
                  <a:latin typeface="Calibri" panose="020F0502020204030204" pitchFamily="34" charset="0"/>
                  <a:ea typeface="Calibri" panose="020F0502020204030204" pitchFamily="34" charset="0"/>
                  <a:cs typeface="Calibri" panose="020F0502020204030204" pitchFamily="34" charset="0"/>
                </a:rPr>
                <a:t> Jr.</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Nancy Kiger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11	Buddy Jones Jr.</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Gladys Roberts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Mark Tinsley Jr.</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12	Caryl Harris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13	Phyllis Throckmorton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15	Carolyn Salmon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18	Joanne </a:t>
              </a:r>
              <a:r>
                <a:rPr lang="en-US" sz="1200" dirty="0" err="1">
                  <a:effectLst/>
                  <a:latin typeface="Calibri" panose="020F0502020204030204" pitchFamily="34" charset="0"/>
                  <a:ea typeface="Calibri" panose="020F0502020204030204" pitchFamily="34" charset="0"/>
                  <a:cs typeface="Calibri" panose="020F0502020204030204" pitchFamily="34" charset="0"/>
                </a:rPr>
                <a:t>Barreca</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Peggy O'Brien</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19	Christine </a:t>
              </a:r>
              <a:r>
                <a:rPr lang="en-US" sz="1200" dirty="0" err="1">
                  <a:effectLst/>
                  <a:latin typeface="Calibri" panose="020F0502020204030204" pitchFamily="34" charset="0"/>
                  <a:ea typeface="Calibri" panose="020F0502020204030204" pitchFamily="34" charset="0"/>
                  <a:cs typeface="Calibri" panose="020F0502020204030204" pitchFamily="34" charset="0"/>
                </a:rPr>
                <a:t>Quaiff</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20	Riley Turner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21	Gretchen Craig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Betty </a:t>
              </a:r>
              <a:r>
                <a:rPr lang="en-US" sz="1200" dirty="0" err="1">
                  <a:effectLst/>
                  <a:latin typeface="Calibri" panose="020F0502020204030204" pitchFamily="34" charset="0"/>
                  <a:ea typeface="Calibri" panose="020F0502020204030204" pitchFamily="34" charset="0"/>
                  <a:cs typeface="Calibri" panose="020F0502020204030204" pitchFamily="34" charset="0"/>
                </a:rPr>
                <a:t>Scavone</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22	David Dudley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Jane Spain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23	Grace </a:t>
              </a:r>
              <a:r>
                <a:rPr lang="en-US" sz="1200" dirty="0" err="1">
                  <a:effectLst/>
                  <a:latin typeface="Calibri" panose="020F0502020204030204" pitchFamily="34" charset="0"/>
                  <a:ea typeface="Calibri" panose="020F0502020204030204" pitchFamily="34" charset="0"/>
                  <a:cs typeface="Calibri" panose="020F0502020204030204" pitchFamily="34" charset="0"/>
                </a:rPr>
                <a:t>Staneart</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24	Richard Arnold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Randy Ramey Sr.</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25	Courtney Sargent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26	Virginia Rosen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27	Gloria </a:t>
              </a:r>
              <a:r>
                <a:rPr lang="en-US" sz="1200" dirty="0" err="1">
                  <a:effectLst/>
                  <a:latin typeface="Calibri" panose="020F0502020204030204" pitchFamily="34" charset="0"/>
                  <a:ea typeface="Calibri" panose="020F0502020204030204" pitchFamily="34" charset="0"/>
                  <a:cs typeface="Calibri" panose="020F0502020204030204" pitchFamily="34" charset="0"/>
                </a:rPr>
                <a:t>Bradmon</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Nicole Sandy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28	Cindy </a:t>
              </a:r>
              <a:r>
                <a:rPr lang="en-US" sz="1200" dirty="0" err="1">
                  <a:effectLst/>
                  <a:latin typeface="Calibri" panose="020F0502020204030204" pitchFamily="34" charset="0"/>
                  <a:ea typeface="Calibri" panose="020F0502020204030204" pitchFamily="34" charset="0"/>
                  <a:cs typeface="Calibri" panose="020F0502020204030204" pitchFamily="34" charset="0"/>
                </a:rPr>
                <a:t>Staneart</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John </a:t>
              </a:r>
              <a:r>
                <a:rPr lang="en-US" sz="1200" dirty="0" err="1">
                  <a:effectLst/>
                  <a:latin typeface="Calibri" panose="020F0502020204030204" pitchFamily="34" charset="0"/>
                  <a:ea typeface="Calibri" panose="020F0502020204030204" pitchFamily="34" charset="0"/>
                  <a:cs typeface="Calibri" panose="020F0502020204030204" pitchFamily="34" charset="0"/>
                </a:rPr>
                <a:t>Sarrett</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29	Chris Buckley	</a:t>
              </a:r>
            </a:p>
            <a:p>
              <a:pPr marL="0" marR="0">
                <a:spcBef>
                  <a:spcPts val="0"/>
                </a:spcBef>
                <a:spcAft>
                  <a:spcPts val="0"/>
                </a:spcAft>
                <a:tabLst>
                  <a:tab pos="283464" algn="r"/>
                  <a:tab pos="36576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Jeanne Hensel</a:t>
              </a:r>
              <a:r>
                <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949735FE-132A-4CDA-92B2-F60CD435222A}"/>
                </a:ext>
              </a:extLst>
            </p:cNvPr>
            <p:cNvSpPr txBox="1"/>
            <p:nvPr/>
          </p:nvSpPr>
          <p:spPr>
            <a:xfrm>
              <a:off x="4768215" y="398040"/>
              <a:ext cx="2790825" cy="319777"/>
            </a:xfrm>
            <a:prstGeom prst="rect">
              <a:avLst/>
            </a:prstGeom>
            <a:solidFill>
              <a:schemeClr val="bg1"/>
            </a:solidFill>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b="1" dirty="0">
                  <a:solidFill>
                    <a:srgbClr val="002060"/>
                  </a:solidFill>
                  <a:latin typeface="Amasis MT Pro Light" panose="02040304050005020304" pitchFamily="18" charset="0"/>
                  <a:ea typeface="Calibri" panose="020F0502020204030204" pitchFamily="34" charset="0"/>
                  <a:cs typeface="Calibri" panose="020F0502020204030204" pitchFamily="34" charset="0"/>
                </a:rPr>
                <a:t>FEBRUARY BIRTHDAYS</a:t>
              </a:r>
              <a:endParaRPr kumimoji="0" lang="en-US" b="0" i="0" u="none" strike="noStrike" kern="1200" cap="none" spc="0" normalizeH="0" baseline="0" noProof="0" dirty="0">
                <a:ln>
                  <a:noFill/>
                </a:ln>
                <a:solidFill>
                  <a:srgbClr val="002060"/>
                </a:solidFill>
                <a:effectLst/>
                <a:uLnTx/>
                <a:uFillTx/>
                <a:latin typeface="Amasis MT Pro Light" panose="02040304050005020304" pitchFamily="18" charset="0"/>
                <a:ea typeface="Calibri" panose="020F0502020204030204" pitchFamily="34" charset="0"/>
                <a:cs typeface="Times New Roman" panose="02020603050405020304" pitchFamily="18" charset="0"/>
              </a:endParaRPr>
            </a:p>
          </p:txBody>
        </p:sp>
      </p:grpSp>
      <p:sp>
        <p:nvSpPr>
          <p:cNvPr id="24" name="TextBox 23">
            <a:extLst>
              <a:ext uri="{FF2B5EF4-FFF2-40B4-BE49-F238E27FC236}">
                <a16:creationId xmlns:a16="http://schemas.microsoft.com/office/drawing/2014/main" id="{36E3DCAC-CD56-4EEB-BC56-7AA93A82992F}"/>
              </a:ext>
            </a:extLst>
          </p:cNvPr>
          <p:cNvSpPr txBox="1"/>
          <p:nvPr/>
        </p:nvSpPr>
        <p:spPr>
          <a:xfrm>
            <a:off x="160142" y="6624132"/>
            <a:ext cx="4454971" cy="1416226"/>
          </a:xfrm>
          <a:prstGeom prst="rect">
            <a:avLst/>
          </a:prstGeom>
          <a:noFill/>
        </p:spPr>
        <p:txBody>
          <a:bodyPr wrap="square" lIns="0" tIns="0" rIns="0" bIns="0">
            <a:noAutofit/>
          </a:bodyPr>
          <a:lstStyle/>
          <a:p>
            <a:pPr marL="0" marR="0" lvl="0" indent="0" algn="just" defTabSz="4572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55CC2"/>
                </a:solidFill>
                <a:effectLst/>
                <a:uLnTx/>
                <a:uFillTx/>
                <a:latin typeface="Amasis MT Pro Light" panose="02040304050005020304" pitchFamily="18" charset="0"/>
                <a:ea typeface="+mn-ea"/>
                <a:cs typeface="+mn-cs"/>
              </a:rPr>
              <a:t>BIRTH ANNOUNCEMENTS</a:t>
            </a:r>
          </a:p>
          <a:p>
            <a:pPr marL="0" marR="0" lvl="0" indent="0" algn="just"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David and Barbara Dudley would like to announce the birth of their great grandson, Brayden Michael Dudley, son of Todd Dudley and fiancé Lexi Heath. Brayden was born on December 20, weighing 8lbs 4oz.</a:t>
            </a:r>
          </a:p>
          <a:p>
            <a:pPr marL="0" marR="0" lvl="0" indent="0" algn="just"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Marvin Waldrop would like to announce the birth of his great granddaughter Kacie Leigh Waldrop. Kacie was born on December 28, 2021 to Samantha and Jack Waldrop. She weighed 8lbs 9 oz. Mother and baby are doing well.</a:t>
            </a:r>
          </a:p>
          <a:p>
            <a:pPr marL="0" marR="0" lvl="0" indent="0" algn="just"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Butch and Jerri Beatty would like to announce the birth of their granddaughter, Finley Marie Johnson. Finley was born on Wednesday, January 12, 2022 to Frankie &amp; John Johnson. She weighed 6lbs 13oz.</a:t>
            </a:r>
          </a:p>
        </p:txBody>
      </p:sp>
      <p:sp>
        <p:nvSpPr>
          <p:cNvPr id="14" name="TextBox 13">
            <a:extLst>
              <a:ext uri="{FF2B5EF4-FFF2-40B4-BE49-F238E27FC236}">
                <a16:creationId xmlns:a16="http://schemas.microsoft.com/office/drawing/2014/main" id="{AE0467F8-B69D-44FB-A7CC-B10505A8FCC0}"/>
              </a:ext>
            </a:extLst>
          </p:cNvPr>
          <p:cNvSpPr txBox="1"/>
          <p:nvPr/>
        </p:nvSpPr>
        <p:spPr>
          <a:xfrm>
            <a:off x="5091848" y="8845551"/>
            <a:ext cx="2501580" cy="661400"/>
          </a:xfrm>
          <a:prstGeom prst="rect">
            <a:avLst/>
          </a:prstGeom>
          <a:noFill/>
        </p:spPr>
        <p:txBody>
          <a:bodyPr wrap="square">
            <a:spAutoFit/>
          </a:bodyPr>
          <a:lstStyle/>
          <a:p>
            <a:pPr marL="0" marR="0">
              <a:lnSpc>
                <a:spcPct val="107000"/>
              </a:lnSpc>
              <a:spcBef>
                <a:spcPts val="0"/>
              </a:spcBef>
              <a:spcAft>
                <a:spcPts val="0"/>
              </a:spcAft>
            </a:pPr>
            <a:r>
              <a:rPr lang="en-US" sz="1400" b="1" dirty="0">
                <a:solidFill>
                  <a:srgbClr val="344EBC"/>
                </a:solidFill>
                <a:effectLst/>
                <a:latin typeface="Amasis MT Pro Light" panose="02040304050005020304" pitchFamily="18" charset="0"/>
                <a:ea typeface="DengXian" panose="02010600030101010101" pitchFamily="2" charset="-122"/>
                <a:cs typeface="Calibri" panose="020F0502020204030204" pitchFamily="34" charset="0"/>
              </a:rPr>
              <a:t>HOLE-IN-ONE</a:t>
            </a:r>
            <a:endParaRPr lang="en-US" sz="1400" dirty="0">
              <a:solidFill>
                <a:srgbClr val="344EBC"/>
              </a:solidFill>
              <a:effectLst/>
              <a:latin typeface="Amasis MT Pro Light" panose="020403040500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Charles </a:t>
            </a:r>
            <a:r>
              <a:rPr lang="en-US" sz="11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Quaiff</a:t>
            </a: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Jr. made another hole in one at The Golf Club at The Highlands.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821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3531</TotalTime>
  <Words>3966</Words>
  <Application>Microsoft Office PowerPoint</Application>
  <PresentationFormat>Custom</PresentationFormat>
  <Paragraphs>241</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DengXian</vt:lpstr>
      <vt:lpstr>Amasis MT Pro Light</vt:lpstr>
      <vt:lpstr>Amasis MT Pro Medium</vt:lpstr>
      <vt:lpstr>Arial</vt:lpstr>
      <vt:lpstr>Avenir Next LT Pro</vt:lpstr>
      <vt:lpstr>Avenir Next LT Pro Demi</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Beulah UMC</dc:creator>
  <cp:lastModifiedBy>Beulah UMC</cp:lastModifiedBy>
  <cp:revision>23</cp:revision>
  <cp:lastPrinted>2022-02-03T15:37:13Z</cp:lastPrinted>
  <dcterms:created xsi:type="dcterms:W3CDTF">2021-12-29T14:39:12Z</dcterms:created>
  <dcterms:modified xsi:type="dcterms:W3CDTF">2022-02-03T19:35:45Z</dcterms:modified>
</cp:coreProperties>
</file>